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12192000" cy="6858000"/>
  <p:notesSz cx="7099300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FF6699"/>
    <a:srgbClr val="FFCCFF"/>
    <a:srgbClr val="020E26"/>
    <a:srgbClr val="7EC2D9"/>
    <a:srgbClr val="155065"/>
    <a:srgbClr val="13334C"/>
    <a:srgbClr val="FF7C80"/>
    <a:srgbClr val="1691B7"/>
    <a:srgbClr val="22A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4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876" y="8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698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19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3677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020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61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505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4877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7745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30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389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781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36092-C558-47C0-9CC2-13105AFFBB57}" type="datetimeFigureOut">
              <a:rPr lang="ko-KR" altLang="en-US" smtClean="0"/>
              <a:t>2019-09-06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0FE02-74B9-4822-BA10-CD1DF0A4360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3686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圓角矩形 2"/>
          <p:cNvSpPr/>
          <p:nvPr/>
        </p:nvSpPr>
        <p:spPr>
          <a:xfrm>
            <a:off x="115330" y="255373"/>
            <a:ext cx="11914483" cy="6417276"/>
          </a:xfrm>
          <a:prstGeom prst="roundRect">
            <a:avLst/>
          </a:prstGeom>
          <a:solidFill>
            <a:schemeClr val="bg1">
              <a:alpha val="6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>
              <a:latin typeface="文鼎中特毛楷" panose="020B0609010101010101" pitchFamily="49" charset="-120"/>
              <a:ea typeface="文鼎中特毛楷" panose="020B0609010101010101" pitchFamily="49" charset="-120"/>
            </a:endParaRPr>
          </a:p>
        </p:txBody>
      </p:sp>
      <p:sp>
        <p:nvSpPr>
          <p:cNvPr id="4" name="직사각형 229">
            <a:extLst>
              <a:ext uri="{FF2B5EF4-FFF2-40B4-BE49-F238E27FC236}">
                <a16:creationId xmlns="" xmlns:a16="http://schemas.microsoft.com/office/drawing/2014/main" id="{C30C3A24-BCAB-484F-AD1F-69902C2952C2}"/>
              </a:ext>
            </a:extLst>
          </p:cNvPr>
          <p:cNvSpPr/>
          <p:nvPr/>
        </p:nvSpPr>
        <p:spPr>
          <a:xfrm>
            <a:off x="2871388" y="139595"/>
            <a:ext cx="67434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sz="3600" b="1" dirty="0">
                <a:latin typeface="文鼎新潮ＰＯＰ體P" panose="020B0602010101010101" pitchFamily="34" charset="-120"/>
                <a:ea typeface="文鼎新潮ＰＯＰ體P" panose="020B0602010101010101" pitchFamily="34" charset="-120"/>
              </a:rPr>
              <a:t>臉書</a:t>
            </a:r>
            <a:r>
              <a:rPr lang="en-US" altLang="zh-TW" sz="3600" b="1" dirty="0">
                <a:latin typeface="文鼎新潮ＰＯＰ體P" panose="020B0602010101010101" pitchFamily="34" charset="-120"/>
                <a:ea typeface="文鼎新潮ＰＯＰ體P" panose="020B0602010101010101" pitchFamily="34" charset="-120"/>
              </a:rPr>
              <a:t>IG</a:t>
            </a:r>
            <a:r>
              <a:rPr lang="zh-TW" altLang="en-US" sz="3600" b="1" dirty="0">
                <a:latin typeface="文鼎新潮ＰＯＰ體P" panose="020B0602010101010101" pitchFamily="34" charset="-120"/>
                <a:ea typeface="文鼎新潮ＰＯＰ體P" panose="020B0602010101010101" pitchFamily="34" charset="-120"/>
              </a:rPr>
              <a:t>滑不停</a:t>
            </a:r>
            <a:r>
              <a:rPr lang="zh-TW" altLang="en-US" sz="3600" b="1" dirty="0" smtClean="0">
                <a:latin typeface="文鼎新潮ＰＯＰ體P" panose="020B0602010101010101" pitchFamily="34" charset="-120"/>
                <a:ea typeface="文鼎新潮ＰＯＰ體P" panose="020B0602010101010101" pitchFamily="34" charset="-120"/>
              </a:rPr>
              <a:t>！</a:t>
            </a:r>
            <a:endParaRPr lang="en-US" altLang="ko-KR" sz="3600" b="1" dirty="0">
              <a:latin typeface="文鼎新潮ＰＯＰ體P" panose="020B0602010101010101" pitchFamily="34" charset="-120"/>
              <a:ea typeface="文鼎新潮ＰＯＰ體P" panose="020B0602010101010101" pitchFamily="34" charset="-120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63D3B1D9-C8F1-4A70-9A33-9C109B5DA782}"/>
              </a:ext>
            </a:extLst>
          </p:cNvPr>
          <p:cNvSpPr/>
          <p:nvPr/>
        </p:nvSpPr>
        <p:spPr>
          <a:xfrm>
            <a:off x="8775720" y="407468"/>
            <a:ext cx="27481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TW" altLang="en-US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松山工農輔導專欄</a:t>
            </a:r>
            <a:endParaRPr lang="en-US" altLang="zh-TW" sz="1200" b="1" dirty="0">
              <a:solidFill>
                <a:schemeClr val="bg2">
                  <a:lumMod val="50000"/>
                </a:schemeClr>
              </a:solidFill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  <a:p>
            <a:pPr algn="r">
              <a:lnSpc>
                <a:spcPct val="150000"/>
              </a:lnSpc>
            </a:pPr>
            <a:r>
              <a:rPr lang="zh-TW" altLang="en-US" sz="1200" b="1" dirty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撰文</a:t>
            </a:r>
            <a:r>
              <a:rPr lang="zh-TW" altLang="en-US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。親子天下雜誌 曾多聞</a:t>
            </a:r>
            <a:endParaRPr lang="en-US" altLang="zh-TW" sz="1200" b="1" dirty="0">
              <a:solidFill>
                <a:schemeClr val="bg2">
                  <a:lumMod val="50000"/>
                </a:schemeClr>
              </a:solidFill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  <a:p>
            <a:pPr algn="r">
              <a:lnSpc>
                <a:spcPct val="150000"/>
              </a:lnSpc>
            </a:pPr>
            <a:r>
              <a:rPr lang="zh-TW" altLang="en-US" sz="1200" b="1" dirty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主題與發行</a:t>
            </a:r>
            <a:r>
              <a:rPr lang="zh-TW" altLang="en-US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日：家庭教</a:t>
            </a:r>
            <a:r>
              <a:rPr lang="zh-TW" altLang="en-US" sz="1200" b="1" dirty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育</a:t>
            </a:r>
            <a:r>
              <a:rPr lang="zh-TW" altLang="en-US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。</a:t>
            </a:r>
            <a:r>
              <a:rPr lang="en-US" altLang="zh-TW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2019/9/6</a:t>
            </a:r>
            <a:endParaRPr lang="en-US" altLang="zh-TW" sz="1200" b="1" dirty="0">
              <a:solidFill>
                <a:schemeClr val="bg2">
                  <a:lumMod val="50000"/>
                </a:schemeClr>
              </a:solidFill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a16="http://schemas.microsoft.com/office/drawing/2014/main" id="{5F506875-0E52-4432-892E-B771097FFFCE}"/>
              </a:ext>
            </a:extLst>
          </p:cNvPr>
          <p:cNvSpPr/>
          <p:nvPr/>
        </p:nvSpPr>
        <p:spPr>
          <a:xfrm>
            <a:off x="647125" y="421670"/>
            <a:ext cx="386668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zh-TW" altLang="zh-TW" sz="2000" b="1" dirty="0">
                <a:solidFill>
                  <a:srgbClr val="020E26"/>
                </a:solidFill>
                <a:latin typeface="文鼎中特毛楷" panose="020B0609010101010101" pitchFamily="49" charset="-120"/>
                <a:ea typeface="文鼎中特毛楷" panose="020B0609010101010101" pitchFamily="49" charset="-120"/>
              </a:rPr>
              <a:t>英</a:t>
            </a:r>
            <a:r>
              <a:rPr lang="zh-TW" altLang="zh-TW" sz="1600" b="1" dirty="0">
                <a:solidFill>
                  <a:srgbClr val="020E26"/>
                </a:solidFill>
                <a:latin typeface="文鼎中特毛楷" panose="020B0609010101010101" pitchFamily="49" charset="-120"/>
                <a:ea typeface="文鼎中特毛楷" panose="020B0609010101010101" pitchFamily="49" charset="-120"/>
              </a:rPr>
              <a:t>國一項研究追蹤</a:t>
            </a:r>
            <a:r>
              <a:rPr lang="en-US" altLang="zh-TW" sz="1600" b="1" dirty="0">
                <a:solidFill>
                  <a:srgbClr val="020E26"/>
                </a:solidFill>
                <a:latin typeface="文鼎中特毛楷" panose="020B0609010101010101" pitchFamily="49" charset="-120"/>
                <a:ea typeface="文鼎中特毛楷" panose="020B0609010101010101" pitchFamily="49" charset="-120"/>
              </a:rPr>
              <a:t>10,000</a:t>
            </a:r>
            <a:r>
              <a:rPr lang="zh-TW" altLang="zh-TW" sz="1600" b="1" dirty="0">
                <a:solidFill>
                  <a:srgbClr val="020E26"/>
                </a:solidFill>
                <a:latin typeface="文鼎中特毛楷" panose="020B0609010101010101" pitchFamily="49" charset="-120"/>
                <a:ea typeface="文鼎中特毛楷" panose="020B0609010101010101" pitchFamily="49" charset="-120"/>
              </a:rPr>
              <a:t>名青少年長達</a:t>
            </a:r>
            <a:r>
              <a:rPr lang="en-US" altLang="zh-TW" sz="1600" b="1" dirty="0">
                <a:solidFill>
                  <a:srgbClr val="020E26"/>
                </a:solidFill>
                <a:latin typeface="文鼎中特毛楷" panose="020B0609010101010101" pitchFamily="49" charset="-120"/>
                <a:ea typeface="文鼎中特毛楷" panose="020B0609010101010101" pitchFamily="49" charset="-120"/>
              </a:rPr>
              <a:t>3</a:t>
            </a:r>
            <a:r>
              <a:rPr lang="zh-TW" altLang="zh-TW" sz="1600" b="1" dirty="0">
                <a:solidFill>
                  <a:srgbClr val="020E26"/>
                </a:solidFill>
                <a:latin typeface="文鼎中特毛楷" panose="020B0609010101010101" pitchFamily="49" charset="-120"/>
                <a:ea typeface="文鼎中特毛楷" panose="020B0609010101010101" pitchFamily="49" charset="-120"/>
              </a:rPr>
              <a:t>年，結果顯示女孩更容易受到社群媒體或網路霸凌的傷害。為什麼？我們要如何教孩子保護自己？</a:t>
            </a:r>
            <a:endParaRPr lang="zh-TW" altLang="zh-TW" sz="1600" dirty="0">
              <a:solidFill>
                <a:srgbClr val="020E26"/>
              </a:solidFill>
              <a:latin typeface="文鼎中特毛楷" panose="020B0609010101010101" pitchFamily="49" charset="-120"/>
              <a:ea typeface="文鼎中特毛楷" panose="020B0609010101010101" pitchFamily="49" charset="-12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="" xmlns:a16="http://schemas.microsoft.com/office/drawing/2014/main" id="{1E0A94AB-8692-4565-8154-5D83DC1AD567}"/>
              </a:ext>
            </a:extLst>
          </p:cNvPr>
          <p:cNvSpPr/>
          <p:nvPr/>
        </p:nvSpPr>
        <p:spPr>
          <a:xfrm>
            <a:off x="434970" y="1581711"/>
            <a:ext cx="5395437" cy="1892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>
              <a:spcAft>
                <a:spcPts val="600"/>
              </a:spcAft>
            </a:pPr>
            <a:r>
              <a:rPr lang="zh-TW" altLang="en-US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從專家到社會大眾都已經意識到社群媒體對青少年心理健康的影響，包括增加憂鬱、焦慮、自殺的機率。但研究顯示，社群媒體的作用很複雜，對不同的人影響也不一樣。</a:t>
            </a:r>
          </a:p>
          <a:p>
            <a:pPr indent="360000">
              <a:spcAft>
                <a:spcPts val="600"/>
              </a:spcAft>
            </a:pPr>
            <a:r>
              <a:rPr lang="zh-TW" altLang="en-US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一份發表於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《</a:t>
            </a:r>
            <a:r>
              <a:rPr lang="zh-TW" altLang="en-US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刺胳針兒少健康期刊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》</a:t>
            </a:r>
            <a:r>
              <a:rPr lang="zh-TW" altLang="en-US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的最新研究顯示，社群媒體的確與心理健康問題有關，但只在特定情況下、對特定人產生影響。在女孩當中，頻繁使用社群媒體似乎對心理健康傷害更大，尤其是當使用時間過長影響睡眠或運動時間、或牽涉到網路霸凌時。但這些因素似乎不會對男孩產生相同影響。</a:t>
            </a:r>
          </a:p>
        </p:txBody>
      </p:sp>
      <p:sp>
        <p:nvSpPr>
          <p:cNvPr id="8" name="직사각형 229">
            <a:extLst>
              <a:ext uri="{FF2B5EF4-FFF2-40B4-BE49-F238E27FC236}">
                <a16:creationId xmlns="" xmlns:a16="http://schemas.microsoft.com/office/drawing/2014/main" id="{A9F7DD3E-174E-4DA1-8EC2-51DB795455A6}"/>
              </a:ext>
            </a:extLst>
          </p:cNvPr>
          <p:cNvSpPr/>
          <p:nvPr/>
        </p:nvSpPr>
        <p:spPr>
          <a:xfrm>
            <a:off x="506164" y="3464060"/>
            <a:ext cx="2044089" cy="338554"/>
          </a:xfrm>
          <a:prstGeom prst="rect">
            <a:avLst/>
          </a:prstGeom>
          <a:solidFill>
            <a:srgbClr val="6666FF"/>
          </a:solidFill>
        </p:spPr>
        <p:txBody>
          <a:bodyPr wrap="square">
            <a:spAutoFit/>
          </a:bodyPr>
          <a:lstStyle/>
          <a:p>
            <a:pPr fontAlgn="base"/>
            <a:r>
              <a:rPr lang="zh-TW" altLang="zh-TW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女孩本來就比較敏感</a:t>
            </a:r>
            <a:endParaRPr lang="zh-TW" altLang="zh-TW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="" xmlns:a16="http://schemas.microsoft.com/office/drawing/2014/main" id="{1E0A94AB-8692-4565-8154-5D83DC1AD567}"/>
              </a:ext>
            </a:extLst>
          </p:cNvPr>
          <p:cNvSpPr/>
          <p:nvPr/>
        </p:nvSpPr>
        <p:spPr>
          <a:xfrm>
            <a:off x="647125" y="3791582"/>
            <a:ext cx="5615244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fontAlgn="base">
              <a:spcAft>
                <a:spcPts val="600"/>
              </a:spcAft>
            </a:pP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參與研究的英國皇家理工學院兒少心理健康研究員大夏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·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尼柯爾斯（</a:t>
            </a:r>
            <a:r>
              <a:rPr lang="en-US" altLang="zh-TW" sz="1400" dirty="0" err="1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Dasha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 Nicholls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）指出，這項研究表明，</a:t>
            </a:r>
            <a:r>
              <a:rPr lang="zh-TW" altLang="zh-TW" sz="1400" b="1" dirty="0">
                <a:solidFill>
                  <a:schemeClr val="accent5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造成傷害的可能不是社群媒體本身，而是使用社群媒體引發的生活不平衡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，導致青少年無法從事適齡的活動，或是其他網路帶來的負面影響。</a:t>
            </a:r>
          </a:p>
          <a:p>
            <a:pPr indent="360000" fontAlgn="base">
              <a:spcAft>
                <a:spcPts val="600"/>
              </a:spcAft>
            </a:pP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研究員自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2013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年起連續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3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年，追蹤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10,000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名當時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13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至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14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歲的英國少年，調查他們的社群媒體使用習慣，評估他們的身心健康狀況，並了解他們的睡眠習慣、運動習慣、以及是否遭遇霸凌。</a:t>
            </a:r>
          </a:p>
          <a:p>
            <a:pPr indent="360000" algn="just" fontAlgn="base">
              <a:spcAft>
                <a:spcPts val="600"/>
              </a:spcAft>
            </a:pP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第一年，只有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43%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參與研究的青少年表示他們每天固定使用社群媒體。第二年這個數字增加到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59%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，第三年則是</a:t>
            </a:r>
            <a:r>
              <a:rPr lang="en-US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68.5%</a:t>
            </a: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。隨著時間遞嬗，使用社群媒體越頻繁的少年，出現身心健康惡化、心理壓力增加、對生活越加不滿、幸福感降低、焦慮感增加。其中對女孩影響尤為明顯，男孩雖然也出現上述情況，但較不嚴重。</a:t>
            </a:r>
          </a:p>
          <a:p>
            <a:pPr>
              <a:spcAft>
                <a:spcPts val="600"/>
              </a:spcAft>
            </a:pPr>
            <a:endParaRPr lang="en-US" altLang="zh-TW" sz="1400" dirty="0">
              <a:latin typeface="文鼎中特毛楷" panose="020B0609010101010101" pitchFamily="49" charset="-120"/>
              <a:ea typeface="文鼎中特毛楷" panose="020B0609010101010101" pitchFamily="49" charset="-120"/>
            </a:endParaRPr>
          </a:p>
          <a:p>
            <a:pPr>
              <a:spcAft>
                <a:spcPts val="600"/>
              </a:spcAft>
            </a:pPr>
            <a:r>
              <a:rPr lang="zh-TW" altLang="en-US" sz="1400" dirty="0">
                <a:latin typeface="文鼎中特毛楷" panose="020B0609010101010101" pitchFamily="49" charset="-120"/>
                <a:ea typeface="文鼎中特毛楷" panose="020B0609010101010101" pitchFamily="49" charset="-120"/>
              </a:rPr>
              <a:t>    </a:t>
            </a:r>
            <a:endParaRPr lang="en-US" altLang="zh-TW" sz="1400" dirty="0">
              <a:latin typeface="文鼎中特毛楷" panose="020B0609010101010101" pitchFamily="49" charset="-120"/>
              <a:ea typeface="文鼎中特毛楷" panose="020B0609010101010101" pitchFamily="49" charset="-120"/>
            </a:endParaRPr>
          </a:p>
          <a:p>
            <a:pPr>
              <a:spcAft>
                <a:spcPts val="600"/>
              </a:spcAft>
            </a:pPr>
            <a:endParaRPr lang="en-US" altLang="zh-TW" sz="1400" dirty="0">
              <a:latin typeface="文鼎中特毛楷" panose="020B0609010101010101" pitchFamily="49" charset="-120"/>
              <a:ea typeface="文鼎中特毛楷" panose="020B0609010101010101" pitchFamily="49" charset="-120"/>
            </a:endParaRPr>
          </a:p>
        </p:txBody>
      </p:sp>
      <p:sp>
        <p:nvSpPr>
          <p:cNvPr id="10" name="矩形: 圓角 65">
            <a:extLst>
              <a:ext uri="{FF2B5EF4-FFF2-40B4-BE49-F238E27FC236}">
                <a16:creationId xmlns="" xmlns:a16="http://schemas.microsoft.com/office/drawing/2014/main" id="{BBAC6780-95AD-4F10-9D25-E99B1019BA93}"/>
              </a:ext>
            </a:extLst>
          </p:cNvPr>
          <p:cNvSpPr/>
          <p:nvPr/>
        </p:nvSpPr>
        <p:spPr>
          <a:xfrm>
            <a:off x="8943826" y="5704200"/>
            <a:ext cx="2983667" cy="103206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放置輔導處</a:t>
            </a:r>
            <a:r>
              <a:rPr lang="zh-TW" altLang="en-US" dirty="0" smtClean="0"/>
              <a:t>資訊</a:t>
            </a:r>
            <a:r>
              <a:rPr lang="zh-TW" altLang="en-US" dirty="0"/>
              <a:t>，</a:t>
            </a:r>
            <a:r>
              <a:rPr lang="zh-TW" altLang="en-US" dirty="0" smtClean="0"/>
              <a:t>或有趣相關事項。若版面不夠可刪除。此由曉涵老師添加</a:t>
            </a:r>
            <a:r>
              <a:rPr lang="zh-TW" altLang="en-US" dirty="0"/>
              <a:t>。</a:t>
            </a:r>
          </a:p>
        </p:txBody>
      </p:sp>
      <p:sp>
        <p:nvSpPr>
          <p:cNvPr id="11" name="矩形: 圓角 14">
            <a:extLst>
              <a:ext uri="{FF2B5EF4-FFF2-40B4-BE49-F238E27FC236}">
                <a16:creationId xmlns="" xmlns:a16="http://schemas.microsoft.com/office/drawing/2014/main" id="{61CE47A0-5A0E-4FE8-B1C1-9DA3E82C57D1}"/>
              </a:ext>
            </a:extLst>
          </p:cNvPr>
          <p:cNvSpPr/>
          <p:nvPr/>
        </p:nvSpPr>
        <p:spPr>
          <a:xfrm>
            <a:off x="8894232" y="457604"/>
            <a:ext cx="2628570" cy="842115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7" name="矩形 16">
            <a:extLst>
              <a:ext uri="{FF2B5EF4-FFF2-40B4-BE49-F238E27FC236}">
                <a16:creationId xmlns="" xmlns:a16="http://schemas.microsoft.com/office/drawing/2014/main" id="{1E0A94AB-8692-4565-8154-5D83DC1AD567}"/>
              </a:ext>
            </a:extLst>
          </p:cNvPr>
          <p:cNvSpPr/>
          <p:nvPr/>
        </p:nvSpPr>
        <p:spPr>
          <a:xfrm>
            <a:off x="5951598" y="1419076"/>
            <a:ext cx="576782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/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當研究員把這些少年使用社群媒體的習慣也考慮進來時，情況就變得更複雜：當中，遭遇網路霸凌、或者因為使用社群媒體而犧牲睡眠或運動時間的少年，問題最為嚴重。研究員發現，女孩之間更常使用社群媒體作為霸凌工具，也更容易為了上網社交而犧牲睡眠或運動，所以社群媒體對女孩影響更大。</a:t>
            </a:r>
            <a:r>
              <a:rPr lang="zh-TW" altLang="en-US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    </a:t>
            </a:r>
            <a:endParaRPr lang="en-US" altLang="zh-TW" sz="1400" dirty="0"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  <a:p>
            <a:pPr indent="360000"/>
            <a:endParaRPr lang="en-US" altLang="zh-TW" sz="1400" dirty="0"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="" xmlns:a16="http://schemas.microsoft.com/office/drawing/2014/main" id="{5F506875-0E52-4432-892E-B771097FFFCE}"/>
              </a:ext>
            </a:extLst>
          </p:cNvPr>
          <p:cNvSpPr/>
          <p:nvPr/>
        </p:nvSpPr>
        <p:spPr>
          <a:xfrm>
            <a:off x="5273916" y="808666"/>
            <a:ext cx="3185487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TW" altLang="en-US" b="1" dirty="0">
                <a:solidFill>
                  <a:srgbClr val="C00000"/>
                </a:solidFill>
                <a:latin typeface="超研澤中特廣告體" panose="02010609010101010101" pitchFamily="49" charset="-120"/>
                <a:ea typeface="超研澤中特廣告體" panose="02010609010101010101" pitchFamily="49" charset="-120"/>
                <a:cs typeface="超研澤中特廣告體" panose="02010609010101010101" pitchFamily="49" charset="-120"/>
              </a:rPr>
              <a:t>女性</a:t>
            </a:r>
            <a:r>
              <a:rPr lang="zh-TW" altLang="en-US" b="1" dirty="0">
                <a:latin typeface="超研澤中特廣告體" panose="02010609010101010101" pitchFamily="49" charset="-120"/>
                <a:ea typeface="超研澤中特廣告體" panose="02010609010101010101" pitchFamily="49" charset="-120"/>
                <a:cs typeface="超研澤中特廣告體" panose="02010609010101010101" pitchFamily="49" charset="-120"/>
              </a:rPr>
              <a:t>比</a:t>
            </a:r>
            <a:r>
              <a:rPr lang="zh-TW" altLang="en-US" b="1" dirty="0">
                <a:solidFill>
                  <a:srgbClr val="002060"/>
                </a:solidFill>
                <a:latin typeface="超研澤中特廣告體" panose="02010609010101010101" pitchFamily="49" charset="-120"/>
                <a:ea typeface="超研澤中特廣告體" panose="02010609010101010101" pitchFamily="49" charset="-120"/>
                <a:cs typeface="超研澤中特廣告體" panose="02010609010101010101" pitchFamily="49" charset="-120"/>
              </a:rPr>
              <a:t>男性</a:t>
            </a:r>
            <a:r>
              <a:rPr lang="zh-TW" altLang="en-US" b="1" dirty="0">
                <a:latin typeface="超研澤中特廣告體" panose="02010609010101010101" pitchFamily="49" charset="-120"/>
                <a:ea typeface="超研澤中特廣告體" panose="02010609010101010101" pitchFamily="49" charset="-120"/>
                <a:cs typeface="超研澤中特廣告體" panose="02010609010101010101" pitchFamily="49" charset="-120"/>
              </a:rPr>
              <a:t>更容易愈滑愈憂鬱</a:t>
            </a:r>
            <a:endParaRPr lang="en-US" altLang="ko-KR" b="1" dirty="0">
              <a:latin typeface="超研澤中特廣告體" panose="02010609010101010101" pitchFamily="49" charset="-120"/>
              <a:ea typeface="超研澤中特廣告體" panose="02010609010101010101" pitchFamily="49" charset="-120"/>
              <a:cs typeface="超研澤中特廣告體" panose="02010609010101010101" pitchFamily="49" charset="-120"/>
            </a:endParaRPr>
          </a:p>
        </p:txBody>
      </p:sp>
      <p:sp>
        <p:nvSpPr>
          <p:cNvPr id="15" name="직사각형 229">
            <a:extLst>
              <a:ext uri="{FF2B5EF4-FFF2-40B4-BE49-F238E27FC236}">
                <a16:creationId xmlns="" xmlns:a16="http://schemas.microsoft.com/office/drawing/2014/main" id="{A9F7DD3E-174E-4DA1-8EC2-51DB795455A6}"/>
              </a:ext>
            </a:extLst>
          </p:cNvPr>
          <p:cNvSpPr/>
          <p:nvPr/>
        </p:nvSpPr>
        <p:spPr>
          <a:xfrm>
            <a:off x="6042608" y="2664170"/>
            <a:ext cx="2505773" cy="33855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fontAlgn="base"/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文鼎中特廣告體" panose="020B0602010101010101" pitchFamily="34" charset="-120"/>
                <a:ea typeface="文鼎中特廣告體" panose="020B0602010101010101" pitchFamily="34" charset="-120"/>
              </a:rPr>
              <a:t>「宅女」比「宅男」多？</a:t>
            </a:r>
            <a:endParaRPr lang="zh-TW" altLang="zh-TW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文鼎中特廣告體" panose="020B0602010101010101" pitchFamily="34" charset="-120"/>
              <a:ea typeface="文鼎中特廣告體" panose="020B0602010101010101" pitchFamily="34" charset="-120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="" xmlns:a16="http://schemas.microsoft.com/office/drawing/2014/main" id="{1E0A94AB-8692-4565-8154-5D83DC1AD567}"/>
              </a:ext>
            </a:extLst>
          </p:cNvPr>
          <p:cNvSpPr/>
          <p:nvPr/>
        </p:nvSpPr>
        <p:spPr>
          <a:xfrm>
            <a:off x="6403330" y="3152825"/>
            <a:ext cx="5316090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000" algn="just" fontAlgn="base">
              <a:spcAft>
                <a:spcPts val="600"/>
              </a:spcAft>
            </a:pP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研究員指出，女孩通常更為敏感，不論是否使用社群媒體，青春期的女孩本來就比男孩容易出現憂鬱或焦慮的狀況。女孩也很容易受到網路上風言風語的困擾，包括別人對自己外表的評語、把自己和別人比較，都會令女孩感到壓力。因此女孩也更容易感覺到自己被霸凌。</a:t>
            </a:r>
          </a:p>
          <a:p>
            <a:pPr indent="360000" algn="just">
              <a:spcAft>
                <a:spcPts val="600"/>
              </a:spcAft>
            </a:pPr>
            <a:r>
              <a:rPr lang="zh-TW" altLang="zh-TW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令研究員感到驚訝的是，「宅女」似乎比「宅男」還多，女孩比男孩更常為了上網社交而犧牲睡眠或運動時間。而睡眠與運動對青少年的心理健康至關重要，不論男孩或女孩。尼柯爾斯指出，這項研究提醒師長，我們應該引導少年建立健康的生活方式，要睡飽、要運動、適度使用社群媒體，但不要失去在現實生活中與朋友的聯繫。</a:t>
            </a:r>
            <a:r>
              <a:rPr lang="zh-TW" altLang="en-US" sz="1400" dirty="0"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    </a:t>
            </a:r>
            <a:endParaRPr lang="en-US" altLang="zh-TW" sz="1400" dirty="0"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="" xmlns:a16="http://schemas.microsoft.com/office/drawing/2014/main" id="{63D3B1D9-C8F1-4A70-9A33-9C109B5DA782}"/>
              </a:ext>
            </a:extLst>
          </p:cNvPr>
          <p:cNvSpPr/>
          <p:nvPr/>
        </p:nvSpPr>
        <p:spPr>
          <a:xfrm>
            <a:off x="6403330" y="5810905"/>
            <a:ext cx="2748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文章出處：親子天下雜誌 </a:t>
            </a:r>
            <a:r>
              <a:rPr lang="en-US" altLang="zh-TW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2019/08/27</a:t>
            </a:r>
            <a:endParaRPr lang="en-US" altLang="zh-TW" sz="1200" b="1" dirty="0">
              <a:solidFill>
                <a:schemeClr val="bg2">
                  <a:lumMod val="50000"/>
                </a:schemeClr>
              </a:solidFill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200" b="1" dirty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照片：</a:t>
            </a:r>
            <a:r>
              <a:rPr lang="en-US" altLang="zh-TW" sz="1200" b="1" dirty="0" smtClean="0">
                <a:solidFill>
                  <a:schemeClr val="bg2">
                    <a:lumMod val="50000"/>
                  </a:schemeClr>
                </a:solidFill>
                <a:latin typeface="王漢宗中仿宋繁" panose="02000500000000000000" pitchFamily="2" charset="-120"/>
                <a:ea typeface="王漢宗中仿宋繁" panose="02000500000000000000" pitchFamily="2" charset="-120"/>
              </a:rPr>
              <a:t>Shutterstock</a:t>
            </a:r>
            <a:endParaRPr lang="en-US" altLang="zh-TW" sz="1200" b="1" dirty="0">
              <a:solidFill>
                <a:schemeClr val="bg2">
                  <a:lumMod val="50000"/>
                </a:schemeClr>
              </a:solidFill>
              <a:latin typeface="王漢宗中仿宋繁" panose="02000500000000000000" pitchFamily="2" charset="-120"/>
              <a:ea typeface="王漢宗中仿宋繁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07947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8466</TotalTime>
  <Words>726</Words>
  <Application>Microsoft Office PowerPoint</Application>
  <PresentationFormat>寬螢幕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맑은 고딕</vt:lpstr>
      <vt:lpstr>文鼎中特毛楷</vt:lpstr>
      <vt:lpstr>文鼎中特廣告體</vt:lpstr>
      <vt:lpstr>文鼎新潮ＰＯＰ體P</vt:lpstr>
      <vt:lpstr>王漢宗中仿宋繁</vt:lpstr>
      <vt:lpstr>超研澤中特廣告體</vt:lpstr>
      <vt:lpstr>新細明體</vt:lpstr>
      <vt:lpstr>Arial</vt:lpstr>
      <vt:lpstr>Office 테마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요청사항</dc:creator>
  <cp:lastModifiedBy>user</cp:lastModifiedBy>
  <cp:revision>599</cp:revision>
  <cp:lastPrinted>2019-09-06T02:51:38Z</cp:lastPrinted>
  <dcterms:created xsi:type="dcterms:W3CDTF">2017-12-29T07:18:59Z</dcterms:created>
  <dcterms:modified xsi:type="dcterms:W3CDTF">2019-09-06T02:54:13Z</dcterms:modified>
</cp:coreProperties>
</file>