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72" r:id="rId2"/>
    <p:sldId id="508" r:id="rId3"/>
    <p:sldId id="511" r:id="rId4"/>
    <p:sldId id="545" r:id="rId5"/>
    <p:sldId id="546" r:id="rId6"/>
    <p:sldId id="547" r:id="rId7"/>
    <p:sldId id="548" r:id="rId8"/>
    <p:sldId id="549" r:id="rId9"/>
    <p:sldId id="550" r:id="rId10"/>
    <p:sldId id="551" r:id="rId11"/>
    <p:sldId id="552" r:id="rId12"/>
    <p:sldId id="553" r:id="rId13"/>
    <p:sldId id="554" r:id="rId14"/>
    <p:sldId id="555" r:id="rId15"/>
    <p:sldId id="414" r:id="rId16"/>
  </p:sldIdLst>
  <p:sldSz cx="9144000" cy="6858000" type="screen4x3"/>
  <p:notesSz cx="6670675" cy="9929813"/>
  <p:embeddedFontLst>
    <p:embeddedFont>
      <p:font typeface="微軟正黑體" panose="020B0604030504040204" pitchFamily="34" charset="-120"/>
      <p:regular r:id="rId19"/>
      <p:bold r:id="rId20"/>
    </p:embeddedFont>
    <p:embeddedFont>
      <p:font typeface="標楷體" panose="03000509000000000000" pitchFamily="65" charset="-120"/>
      <p:regular r:id="rId21"/>
    </p:embeddedFont>
    <p:embeddedFont>
      <p:font typeface="Tw Cen MT" panose="020B0602020104020603" pitchFamily="34" charset="0"/>
      <p:regular r:id="rId22"/>
      <p:bold r:id="rId23"/>
      <p:italic r:id="rId24"/>
      <p:boldItalic r:id="rId25"/>
    </p:embeddedFont>
    <p:embeddedFont>
      <p:font typeface="Calibri" panose="020F0502020204030204" pitchFamily="34" charset="0"/>
      <p:regular r:id="rId26"/>
      <p:bold r:id="rId27"/>
      <p:italic r:id="rId28"/>
      <p:boldItalic r:id="rId29"/>
    </p:embeddedFont>
    <p:embeddedFont>
      <p:font typeface="Wingdings 2" panose="05020102010507070707" pitchFamily="18" charset="2"/>
      <p:regular r:id="rId30"/>
    </p:embeddedFont>
  </p:embeddedFontLst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66"/>
    <a:srgbClr val="008000"/>
    <a:srgbClr val="FF6600"/>
    <a:srgbClr val="FF9900"/>
    <a:srgbClr val="CC9900"/>
    <a:srgbClr val="00FF99"/>
    <a:srgbClr val="0099FF"/>
    <a:srgbClr val="66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93" autoAdjust="0"/>
    <p:restoredTop sz="94645" autoAdjust="0"/>
  </p:normalViewPr>
  <p:slideViewPr>
    <p:cSldViewPr>
      <p:cViewPr varScale="1">
        <p:scale>
          <a:sx n="84" d="100"/>
          <a:sy n="84" d="100"/>
        </p:scale>
        <p:origin x="108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346" y="-90"/>
      </p:cViewPr>
      <p:guideLst>
        <p:guide orient="horz" pos="312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7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font" Target="fonts/font12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890825" cy="49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830">
              <a:defRPr kumimoji="0" sz="1300">
                <a:latin typeface="Calibri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 bwMode="auto">
          <a:xfrm>
            <a:off x="3778359" y="1"/>
            <a:ext cx="2890825" cy="49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830">
              <a:defRPr kumimoji="0" sz="1300">
                <a:latin typeface="Calibri" pitchFamily="34" charset="0"/>
              </a:defRPr>
            </a:lvl1pPr>
          </a:lstStyle>
          <a:p>
            <a:fld id="{ABA73847-10AE-446F-A7C4-10B14E3E80DC}" type="datetime1">
              <a:rPr lang="zh-TW" altLang="en-US" smtClean="0"/>
              <a:pPr/>
              <a:t>2016/12/21</a:t>
            </a:fld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 bwMode="auto">
          <a:xfrm>
            <a:off x="0" y="9432321"/>
            <a:ext cx="2890825" cy="49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830">
              <a:defRPr kumimoji="0" sz="1300">
                <a:latin typeface="Calibri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 bwMode="auto">
          <a:xfrm>
            <a:off x="3778359" y="9432321"/>
            <a:ext cx="2890825" cy="49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830">
              <a:defRPr kumimoji="0" sz="1300">
                <a:latin typeface="Calibri" pitchFamily="34" charset="0"/>
              </a:defRPr>
            </a:lvl1pPr>
          </a:lstStyle>
          <a:p>
            <a:fld id="{C08A622A-48D0-4433-95E1-CED69FBC9E6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682678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825" cy="495951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778359" y="1"/>
            <a:ext cx="2890825" cy="495951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B0081339-9428-4DB8-8C83-713C534E3FAA}" type="datetime1">
              <a:rPr lang="zh-TW" altLang="en-US" smtClean="0"/>
              <a:pPr/>
              <a:t>2016/12/21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30" tIns="44115" rIns="88230" bIns="4411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66769" y="4716161"/>
            <a:ext cx="5337137" cy="4468186"/>
          </a:xfrm>
          <a:prstGeom prst="rect">
            <a:avLst/>
          </a:prstGeom>
        </p:spPr>
        <p:txBody>
          <a:bodyPr vert="horz" lIns="88230" tIns="44115" rIns="88230" bIns="44115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2321"/>
            <a:ext cx="2890825" cy="495951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778359" y="9432321"/>
            <a:ext cx="2890825" cy="495951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9944C0FD-99AE-4136-A2AD-943A570624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17082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7515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2062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049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57693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89292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417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1251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15839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8997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659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0857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886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8677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7028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6" descr="圖片9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651909"/>
            <a:ext cx="540000" cy="5206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圖片 7" descr="saihs_myself_text_logo.png"/>
          <p:cNvPicPr>
            <a:picLocks noChangeAspect="1"/>
          </p:cNvPicPr>
          <p:nvPr userDrawn="1"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07504" y="908720"/>
            <a:ext cx="360040" cy="1440160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</a:effec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88000"/>
            <a:ext cx="9144000" cy="936000"/>
          </a:xfrm>
        </p:spPr>
        <p:txBody>
          <a:bodyPr/>
          <a:lstStyle>
            <a:lvl1pPr algn="ctr" rtl="0" eaLnBrk="1" fontAlgn="auto" hangingPunct="1">
              <a:spcBef>
                <a:spcPct val="0"/>
              </a:spcBef>
              <a:spcAft>
                <a:spcPts val="0"/>
              </a:spcAft>
              <a:defRPr lang="en-US" altLang="en-US" sz="4200" kern="1200" dirty="0">
                <a:solidFill>
                  <a:srgbClr val="0000CC"/>
                </a:solidFill>
                <a:effectLst/>
                <a:latin typeface="華康隸書體W7" pitchFamily="65" charset="-120"/>
                <a:ea typeface="華康隸書體W7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10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zh-TW" altLang="en-US" dirty="0"/>
          </a:p>
        </p:txBody>
      </p:sp>
      <p:pic>
        <p:nvPicPr>
          <p:cNvPr id="1026" name="Picture 2" descr="G:\原始工農校徽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539552" cy="568441"/>
          </a:xfrm>
          <a:prstGeom prst="rect">
            <a:avLst/>
          </a:prstGeom>
          <a:noFill/>
        </p:spPr>
      </p:pic>
      <p:sp>
        <p:nvSpPr>
          <p:cNvPr id="12" name="投影片編號版面配置區 4"/>
          <p:cNvSpPr txBox="1">
            <a:spLocks/>
          </p:cNvSpPr>
          <p:nvPr userDrawn="1"/>
        </p:nvSpPr>
        <p:spPr>
          <a:xfrm>
            <a:off x="0" y="6570000"/>
            <a:ext cx="540000" cy="288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 anchorCtr="0">
            <a:normAutofit fontScale="92500" lnSpcReduction="10000"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268994-C435-432C-A0ED-B83A254FB936}" type="slidenum">
              <a:rPr kumimoji="0" lang="zh-TW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文字方塊 12"/>
          <p:cNvSpPr txBox="1"/>
          <p:nvPr userDrawn="1"/>
        </p:nvSpPr>
        <p:spPr>
          <a:xfrm>
            <a:off x="539552" y="0"/>
            <a:ext cx="30572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u="sng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臺北市立松山高級工農職業學校</a:t>
            </a:r>
            <a:endParaRPr lang="zh-TW" altLang="en-US" sz="1600" b="1" u="sng" dirty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內容版面配置區 8"/>
          <p:cNvSpPr>
            <a:spLocks noGrp="1"/>
          </p:cNvSpPr>
          <p:nvPr>
            <p:ph sz="quarter" idx="1"/>
          </p:nvPr>
        </p:nvSpPr>
        <p:spPr>
          <a:xfrm>
            <a:off x="540000" y="1620000"/>
            <a:ext cx="8280000" cy="4419600"/>
          </a:xfrm>
        </p:spPr>
        <p:txBody>
          <a:bodyPr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15" name="矩形 14"/>
          <p:cNvSpPr/>
          <p:nvPr userDrawn="1"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3A47D-D54B-4EED-81C0-AB9429DC2382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85875" cy="68580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chemeClr val="bg1"/>
              </a:gs>
            </a:gsLst>
            <a:path path="rect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" name="圓角矩形 4"/>
          <p:cNvSpPr/>
          <p:nvPr userDrawn="1"/>
        </p:nvSpPr>
        <p:spPr>
          <a:xfrm rot="21332046">
            <a:off x="214313" y="1714500"/>
            <a:ext cx="1000125" cy="714375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" name="圓角矩形 5"/>
          <p:cNvSpPr/>
          <p:nvPr userDrawn="1"/>
        </p:nvSpPr>
        <p:spPr>
          <a:xfrm>
            <a:off x="0" y="5857875"/>
            <a:ext cx="1214438" cy="857250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圓角矩形 6"/>
          <p:cNvSpPr/>
          <p:nvPr userDrawn="1"/>
        </p:nvSpPr>
        <p:spPr>
          <a:xfrm>
            <a:off x="44450" y="3071813"/>
            <a:ext cx="1214438" cy="857250"/>
          </a:xfrm>
          <a:prstGeom prst="round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" name="圓角矩形 7"/>
          <p:cNvSpPr/>
          <p:nvPr userDrawn="1"/>
        </p:nvSpPr>
        <p:spPr>
          <a:xfrm>
            <a:off x="106363" y="255588"/>
            <a:ext cx="1214437" cy="857250"/>
          </a:xfrm>
          <a:prstGeom prst="roundRect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" name="圓角矩形 8"/>
          <p:cNvSpPr/>
          <p:nvPr userDrawn="1"/>
        </p:nvSpPr>
        <p:spPr>
          <a:xfrm rot="624786">
            <a:off x="285750" y="4572000"/>
            <a:ext cx="1000125" cy="714375"/>
          </a:xfrm>
          <a:prstGeom prst="roundRect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文字方塊 9"/>
          <p:cNvSpPr txBox="1"/>
          <p:nvPr userDrawn="1"/>
        </p:nvSpPr>
        <p:spPr>
          <a:xfrm rot="954215">
            <a:off x="911830" y="5504821"/>
            <a:ext cx="221457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4000" b="1" dirty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noFill/>
                <a:effectLst>
                  <a:reflection blurRad="6350" stA="55000" endA="50" endPos="85000" dist="60007" dir="5400000" sy="-100000" algn="bl" rotWithShape="0"/>
                </a:effectLst>
                <a:ea typeface="新細明體" charset="-120"/>
              </a:rPr>
              <a:t>View</a:t>
            </a:r>
            <a:endParaRPr lang="zh-TW" altLang="en-US" sz="2200" dirty="0">
              <a:solidFill>
                <a:schemeClr val="bg1">
                  <a:lumMod val="75000"/>
                </a:schemeClr>
              </a:solidFill>
              <a:effectLst>
                <a:reflection blurRad="6350" stA="55000" endA="50" endPos="85000" dist="60007" dir="5400000" sy="-100000" algn="bl" rotWithShape="0"/>
              </a:effectLst>
              <a:ea typeface="新細明體" charset="-120"/>
            </a:endParaRPr>
          </a:p>
        </p:txBody>
      </p:sp>
      <p:sp>
        <p:nvSpPr>
          <p:cNvPr id="11" name="矩形 10"/>
          <p:cNvSpPr/>
          <p:nvPr userDrawn="1"/>
        </p:nvSpPr>
        <p:spPr>
          <a:xfrm flipH="1">
            <a:off x="8000992" y="24"/>
            <a:ext cx="1142976" cy="6858000"/>
          </a:xfrm>
          <a:prstGeom prst="rect">
            <a:avLst/>
          </a:prstGeom>
          <a:gradFill flip="none" rotWithShape="1">
            <a:gsLst>
              <a:gs pos="0">
                <a:srgbClr val="5E9EFF">
                  <a:alpha val="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chemeClr val="bg1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pic>
        <p:nvPicPr>
          <p:cNvPr id="12" name="圖片 26" descr="圖片9.jp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40738" y="0"/>
            <a:ext cx="7032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圖片 12" descr="saihs_myself_text_logo.png"/>
          <p:cNvPicPr>
            <a:picLocks noChangeAspect="1"/>
          </p:cNvPicPr>
          <p:nvPr userDrawn="1"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12166" y="252096"/>
            <a:ext cx="503206" cy="2105358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</a:effectLst>
        </p:spPr>
      </p:pic>
      <p:sp>
        <p:nvSpPr>
          <p:cNvPr id="15" name="文字方塊 14"/>
          <p:cNvSpPr txBox="1"/>
          <p:nvPr userDrawn="1"/>
        </p:nvSpPr>
        <p:spPr>
          <a:xfrm rot="1333327">
            <a:off x="6623880" y="392485"/>
            <a:ext cx="221457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4000" b="1" dirty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noFill/>
                <a:effectLst>
                  <a:reflection blurRad="6350" stA="55000" endA="50" endPos="85000" dist="60007" dir="5400000" sy="-100000" algn="bl" rotWithShape="0"/>
                </a:effectLst>
                <a:ea typeface="新細明體" charset="-120"/>
              </a:rPr>
              <a:t>World</a:t>
            </a:r>
            <a:endParaRPr lang="zh-TW" altLang="en-US" sz="2200" dirty="0">
              <a:solidFill>
                <a:schemeClr val="bg1">
                  <a:lumMod val="75000"/>
                </a:schemeClr>
              </a:solidFill>
              <a:effectLst>
                <a:reflection blurRad="6350" stA="55000" endA="50" endPos="85000" dist="60007" dir="5400000" sy="-100000" algn="bl" rotWithShape="0"/>
              </a:effectLst>
              <a:ea typeface="新細明體" charset="-120"/>
            </a:endParaRPr>
          </a:p>
        </p:txBody>
      </p:sp>
    </p:spTree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7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0" r:id="rId2"/>
    <p:sldLayoutId id="2147483678" r:id="rId3"/>
  </p:sldLayoutIdLst>
  <p:transition spd="slow" advTm="3000">
    <p:blinds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微軟正黑體" pitchFamily="34" charset="-12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3"/>
          <p:cNvSpPr txBox="1">
            <a:spLocks/>
          </p:cNvSpPr>
          <p:nvPr/>
        </p:nvSpPr>
        <p:spPr>
          <a:xfrm>
            <a:off x="1445775" y="968747"/>
            <a:ext cx="6264275" cy="1420763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kumimoji="0" lang="zh-TW" altLang="en-US" sz="4800" dirty="0">
                <a:solidFill>
                  <a:srgbClr val="FF0000"/>
                </a:solidFill>
                <a:latin typeface="華康隸書體W7" pitchFamily="65" charset="-120"/>
                <a:ea typeface="華康隸書體W7" pitchFamily="65" charset="-120"/>
              </a:rPr>
              <a:t>臺北市立松山工農</a:t>
            </a:r>
            <a:endParaRPr kumimoji="0" lang="en-US" altLang="zh-TW" sz="4800" dirty="0">
              <a:solidFill>
                <a:srgbClr val="FF0000"/>
              </a:solidFill>
              <a:latin typeface="華康隸書體W7" pitchFamily="65" charset="-120"/>
              <a:ea typeface="華康隸書體W7" pitchFamily="65" charset="-120"/>
            </a:endParaRPr>
          </a:p>
          <a:p>
            <a:pPr algn="ctr"/>
            <a:r>
              <a:rPr kumimoji="0" lang="en-US" altLang="zh-TW" sz="4800" dirty="0" smtClean="0">
                <a:solidFill>
                  <a:srgbClr val="0000CC"/>
                </a:solidFill>
                <a:latin typeface="華康隸書體W7" pitchFamily="65" charset="-120"/>
                <a:ea typeface="華康隸書體W7" pitchFamily="65" charset="-120"/>
              </a:rPr>
              <a:t>105</a:t>
            </a:r>
            <a:r>
              <a:rPr kumimoji="0" lang="zh-TW" altLang="en-US" sz="4800" dirty="0" smtClean="0">
                <a:solidFill>
                  <a:srgbClr val="0000CC"/>
                </a:solidFill>
                <a:latin typeface="華康隸書體W7" pitchFamily="65" charset="-120"/>
                <a:ea typeface="華康隸書體W7" pitchFamily="65" charset="-120"/>
              </a:rPr>
              <a:t>學年</a:t>
            </a:r>
            <a:r>
              <a:rPr kumimoji="0" lang="zh-TW" altLang="en-US" sz="4800" dirty="0">
                <a:solidFill>
                  <a:srgbClr val="0000CC"/>
                </a:solidFill>
                <a:latin typeface="華康隸書體W7" pitchFamily="65" charset="-120"/>
                <a:ea typeface="華康隸書體W7" pitchFamily="65" charset="-120"/>
              </a:rPr>
              <a:t>度高職優質</a:t>
            </a:r>
            <a:r>
              <a:rPr kumimoji="0" lang="zh-TW" altLang="en-US" sz="4800" dirty="0" smtClean="0">
                <a:solidFill>
                  <a:srgbClr val="0000CC"/>
                </a:solidFill>
                <a:latin typeface="華康隸書體W7" pitchFamily="65" charset="-120"/>
                <a:ea typeface="華康隸書體W7" pitchFamily="65" charset="-120"/>
              </a:rPr>
              <a:t>化</a:t>
            </a:r>
            <a:endParaRPr kumimoji="0" lang="zh-TW" altLang="en-US" sz="4800" dirty="0">
              <a:solidFill>
                <a:srgbClr val="0000CC"/>
              </a:solidFill>
              <a:latin typeface="華康隸書體W7" pitchFamily="65" charset="-120"/>
              <a:ea typeface="華康隸書體W7" pitchFamily="65" charset="-120"/>
            </a:endParaRPr>
          </a:p>
        </p:txBody>
      </p:sp>
      <p:sp>
        <p:nvSpPr>
          <p:cNvPr id="4" name="副標題 21"/>
          <p:cNvSpPr txBox="1">
            <a:spLocks/>
          </p:cNvSpPr>
          <p:nvPr/>
        </p:nvSpPr>
        <p:spPr>
          <a:xfrm>
            <a:off x="2332831" y="4581128"/>
            <a:ext cx="4478338" cy="781819"/>
          </a:xfrm>
          <a:prstGeom prst="rect">
            <a:avLst/>
          </a:prstGeom>
        </p:spPr>
        <p:txBody>
          <a:bodyPr/>
          <a:lstStyle/>
          <a:p>
            <a:pPr marL="26988" marR="0" lvl="0" indent="-319088" algn="ctr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報告人：楊益强 校長</a:t>
            </a:r>
          </a:p>
        </p:txBody>
      </p:sp>
      <p:pic>
        <p:nvPicPr>
          <p:cNvPr id="5" name="Picture 1" descr="G:\原始工農校徽.jpg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6016" y="2687811"/>
            <a:ext cx="1511968" cy="1656184"/>
          </a:xfrm>
          <a:prstGeom prst="rect">
            <a:avLst/>
          </a:prstGeom>
          <a:noFill/>
        </p:spPr>
      </p:pic>
      <p:sp>
        <p:nvSpPr>
          <p:cNvPr id="6" name="日期版面配置區 7"/>
          <p:cNvSpPr txBox="1">
            <a:spLocks/>
          </p:cNvSpPr>
          <p:nvPr/>
        </p:nvSpPr>
        <p:spPr>
          <a:xfrm>
            <a:off x="1433950" y="5661248"/>
            <a:ext cx="6450418" cy="540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Arial" pitchFamily="34" charset="0"/>
              </a:rPr>
              <a:t>中華民國</a:t>
            </a:r>
            <a:r>
              <a:rPr kumimoji="1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Arial" pitchFamily="34" charset="0"/>
              </a:rPr>
              <a:t>105</a:t>
            </a:r>
            <a:r>
              <a:rPr kumimoji="1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Arial" pitchFamily="34" charset="0"/>
              </a:rPr>
              <a:t>年</a:t>
            </a:r>
            <a:r>
              <a:rPr kumimoji="1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Arial" pitchFamily="34" charset="0"/>
              </a:rPr>
              <a:t>12</a:t>
            </a:r>
            <a:r>
              <a:rPr kumimoji="1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Arial" pitchFamily="34" charset="0"/>
              </a:rPr>
              <a:t>月</a:t>
            </a:r>
            <a:r>
              <a:rPr kumimoji="1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Arial" pitchFamily="34" charset="0"/>
              </a:rPr>
              <a:t>30</a:t>
            </a:r>
            <a:r>
              <a:rPr lang="zh-TW" altLang="en-US" sz="2800" dirty="0" smtClean="0">
                <a:latin typeface="+mn-ea"/>
                <a:ea typeface="+mn-ea"/>
                <a:cs typeface="Arial" pitchFamily="34" charset="0"/>
              </a:rPr>
              <a:t>日星期五</a:t>
            </a:r>
            <a:endParaRPr lang="en-US" altLang="zh-TW" sz="2800" dirty="0" smtClean="0">
              <a:latin typeface="+mn-ea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136904" cy="620720"/>
          </a:xfrm>
        </p:spPr>
        <p:txBody>
          <a:bodyPr/>
          <a:lstStyle/>
          <a:p>
            <a:r>
              <a:rPr lang="en-US" altLang="zh-TW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105-4</a:t>
            </a:r>
            <a:r>
              <a:rPr lang="zh-TW" altLang="en-US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活化工農－</a:t>
            </a:r>
            <a:r>
              <a:rPr lang="zh-TW" altLang="en-US" sz="3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○○○○○○○○</a:t>
            </a:r>
            <a:endParaRPr lang="zh-TW" altLang="en-US" sz="38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167812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3"/>
          <p:cNvSpPr txBox="1">
            <a:spLocks/>
          </p:cNvSpPr>
          <p:nvPr/>
        </p:nvSpPr>
        <p:spPr>
          <a:xfrm>
            <a:off x="1259632" y="1772816"/>
            <a:ext cx="6840760" cy="2880320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lnSpc>
                <a:spcPct val="150000"/>
              </a:lnSpc>
            </a:pP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子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計畫５</a:t>
            </a:r>
            <a:r>
              <a:rPr kumimoji="0" lang="en-US" altLang="zh-TW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-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躍升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工農 </a:t>
            </a:r>
            <a:r>
              <a:rPr kumimoji="0" lang="zh-TW" altLang="en-US" sz="6500" dirty="0" smtClean="0"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課程</a:t>
            </a:r>
            <a:r>
              <a:rPr kumimoji="0" lang="zh-TW" altLang="en-US" sz="6500" dirty="0"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特色發展計畫</a:t>
            </a:r>
            <a:endParaRPr kumimoji="0" lang="zh-TW" altLang="en-US" sz="6500" dirty="0">
              <a:solidFill>
                <a:srgbClr val="FF000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華康隸書體W7" pitchFamily="65" charset="-120"/>
              <a:ea typeface="華康隸書體W7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6737138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136904" cy="620720"/>
          </a:xfrm>
        </p:spPr>
        <p:txBody>
          <a:bodyPr/>
          <a:lstStyle/>
          <a:p>
            <a:r>
              <a:rPr lang="en-US" altLang="zh-TW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105-5</a:t>
            </a:r>
            <a:r>
              <a:rPr lang="zh-TW" altLang="en-US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躍升工農－</a:t>
            </a:r>
            <a:r>
              <a:rPr lang="zh-TW" altLang="en-US" sz="3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○○○○○○○○</a:t>
            </a:r>
            <a:endParaRPr lang="zh-TW" altLang="en-US" sz="38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093217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3"/>
          <p:cNvSpPr txBox="1">
            <a:spLocks/>
          </p:cNvSpPr>
          <p:nvPr/>
        </p:nvSpPr>
        <p:spPr>
          <a:xfrm>
            <a:off x="1259632" y="1772816"/>
            <a:ext cx="6840760" cy="2880320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lnSpc>
                <a:spcPct val="150000"/>
              </a:lnSpc>
            </a:pP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子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計畫６</a:t>
            </a:r>
            <a:r>
              <a:rPr kumimoji="0" lang="en-US" altLang="zh-TW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-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永續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工農 </a:t>
            </a:r>
            <a:r>
              <a:rPr kumimoji="0" lang="zh-TW" altLang="en-US" sz="6500" dirty="0" smtClean="0"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行政</a:t>
            </a:r>
            <a:r>
              <a:rPr kumimoji="0" lang="zh-TW" altLang="en-US" sz="6500" dirty="0"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效能提升計畫</a:t>
            </a:r>
            <a:endParaRPr kumimoji="0" lang="zh-TW" altLang="en-US" sz="6500" dirty="0">
              <a:solidFill>
                <a:srgbClr val="FF000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華康隸書體W7" pitchFamily="65" charset="-120"/>
              <a:ea typeface="華康隸書體W7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09019249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136904" cy="620720"/>
          </a:xfrm>
        </p:spPr>
        <p:txBody>
          <a:bodyPr/>
          <a:lstStyle/>
          <a:p>
            <a:r>
              <a:rPr lang="en-US" altLang="zh-TW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105-6</a:t>
            </a:r>
            <a:r>
              <a:rPr lang="zh-TW" altLang="en-US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永續工農－</a:t>
            </a:r>
            <a:r>
              <a:rPr lang="zh-TW" altLang="en-US" sz="3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○○○○○○○○</a:t>
            </a:r>
            <a:endParaRPr lang="zh-TW" altLang="en-US" sz="38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533748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21"/>
          <p:cNvSpPr txBox="1">
            <a:spLocks/>
          </p:cNvSpPr>
          <p:nvPr/>
        </p:nvSpPr>
        <p:spPr bwMode="auto">
          <a:xfrm>
            <a:off x="2332831" y="3717032"/>
            <a:ext cx="447833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6988" marR="0" lvl="0" indent="-282575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zh-TW" altLang="en-US" sz="400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ea"/>
                <a:ea typeface="+mn-ea"/>
                <a:cs typeface="Arial" pitchFamily="34" charset="0"/>
              </a:rPr>
              <a:t>簡報完畢</a:t>
            </a:r>
            <a:endParaRPr kumimoji="0" lang="en-US" altLang="zh-TW" sz="400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ea"/>
              <a:ea typeface="+mn-ea"/>
              <a:cs typeface="Arial" pitchFamily="34" charset="0"/>
            </a:endParaRPr>
          </a:p>
          <a:p>
            <a:pPr marL="26988" marR="0" lvl="0" indent="-282575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zh-TW" altLang="en-US" sz="4000" dirty="0" smtClean="0">
                <a:solidFill>
                  <a:srgbClr val="0000CC"/>
                </a:solidFill>
                <a:latin typeface="+mn-ea"/>
                <a:ea typeface="+mn-ea"/>
                <a:cs typeface="Arial" pitchFamily="34" charset="0"/>
              </a:rPr>
              <a:t>謝謝您的指導</a:t>
            </a:r>
            <a:r>
              <a:rPr kumimoji="0" lang="en-US" altLang="zh-TW" sz="4000" dirty="0" smtClean="0">
                <a:solidFill>
                  <a:srgbClr val="0000CC"/>
                </a:solidFill>
                <a:latin typeface="+mn-ea"/>
                <a:ea typeface="+mn-ea"/>
                <a:cs typeface="Arial" pitchFamily="34" charset="0"/>
              </a:rPr>
              <a:t>!</a:t>
            </a:r>
            <a:endParaRPr kumimoji="0" lang="zh-TW" altLang="en-US" sz="400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ea"/>
              <a:ea typeface="+mn-ea"/>
              <a:cs typeface="Arial" pitchFamily="34" charset="0"/>
            </a:endParaRPr>
          </a:p>
        </p:txBody>
      </p:sp>
      <p:pic>
        <p:nvPicPr>
          <p:cNvPr id="3" name="Picture 1" descr="G:\原始工農校徽.jp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6016" y="1052736"/>
            <a:ext cx="1511968" cy="16561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3"/>
          <p:cNvSpPr txBox="1">
            <a:spLocks/>
          </p:cNvSpPr>
          <p:nvPr/>
        </p:nvSpPr>
        <p:spPr>
          <a:xfrm>
            <a:off x="1259632" y="1772816"/>
            <a:ext cx="6840760" cy="2880320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lnSpc>
                <a:spcPct val="150000"/>
              </a:lnSpc>
            </a:pP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子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計畫１</a:t>
            </a:r>
            <a:r>
              <a:rPr kumimoji="0" lang="en-US" altLang="zh-TW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-</a:t>
            </a:r>
            <a:r>
              <a:rPr kumimoji="0" lang="zh-TW" altLang="en-US" sz="5800" dirty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繽紛工農 </a:t>
            </a:r>
            <a:r>
              <a:rPr kumimoji="0" lang="zh-TW" altLang="en-US" sz="6500" dirty="0" smtClean="0"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評鑑</a:t>
            </a:r>
            <a:r>
              <a:rPr kumimoji="0" lang="zh-TW" altLang="en-US" sz="6500" dirty="0"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成績提升</a:t>
            </a:r>
            <a:r>
              <a:rPr kumimoji="0" lang="zh-TW" altLang="en-US" sz="6500" dirty="0" smtClean="0"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計畫</a:t>
            </a:r>
            <a:endParaRPr kumimoji="0" lang="zh-TW" altLang="en-US" sz="6500" dirty="0">
              <a:solidFill>
                <a:srgbClr val="FF000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華康隸書體W7" pitchFamily="65" charset="-120"/>
              <a:ea typeface="華康隸書體W7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257804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136904" cy="620720"/>
          </a:xfrm>
        </p:spPr>
        <p:txBody>
          <a:bodyPr/>
          <a:lstStyle/>
          <a:p>
            <a:r>
              <a:rPr lang="en-US" altLang="zh-TW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105-1</a:t>
            </a:r>
            <a:r>
              <a:rPr lang="zh-TW" altLang="en-US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繽紛工農－</a:t>
            </a:r>
            <a:r>
              <a:rPr lang="zh-TW" altLang="en-US" sz="3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○○○○○○○○</a:t>
            </a:r>
            <a:endParaRPr lang="zh-TW" altLang="en-US" sz="38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353919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136904" cy="620720"/>
          </a:xfrm>
        </p:spPr>
        <p:txBody>
          <a:bodyPr/>
          <a:lstStyle/>
          <a:p>
            <a:r>
              <a:rPr lang="en-US" altLang="zh-TW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105-1</a:t>
            </a:r>
            <a:r>
              <a:rPr lang="zh-TW" altLang="en-US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繽紛工農－</a:t>
            </a:r>
            <a:r>
              <a:rPr lang="zh-TW" altLang="en-US" sz="3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○○○○○○○○</a:t>
            </a:r>
            <a:endParaRPr lang="zh-TW" altLang="en-US" sz="38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897922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3"/>
          <p:cNvSpPr txBox="1">
            <a:spLocks/>
          </p:cNvSpPr>
          <p:nvPr/>
        </p:nvSpPr>
        <p:spPr>
          <a:xfrm>
            <a:off x="1259632" y="1772816"/>
            <a:ext cx="6840760" cy="2880320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lnSpc>
                <a:spcPct val="150000"/>
              </a:lnSpc>
            </a:pP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子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計畫２</a:t>
            </a:r>
            <a:r>
              <a:rPr kumimoji="0" lang="en-US" altLang="zh-TW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-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精進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工農 </a:t>
            </a:r>
            <a:r>
              <a:rPr kumimoji="0" lang="zh-TW" altLang="en-US" sz="6500" dirty="0" smtClean="0"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教師</a:t>
            </a:r>
            <a:r>
              <a:rPr kumimoji="0" lang="zh-TW" altLang="en-US" sz="6500" dirty="0"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專業發展計畫</a:t>
            </a:r>
            <a:endParaRPr kumimoji="0" lang="zh-TW" altLang="en-US" sz="6500" dirty="0">
              <a:solidFill>
                <a:srgbClr val="FF000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華康隸書體W7" pitchFamily="65" charset="-120"/>
              <a:ea typeface="華康隸書體W7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1911847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136904" cy="620720"/>
          </a:xfrm>
        </p:spPr>
        <p:txBody>
          <a:bodyPr/>
          <a:lstStyle/>
          <a:p>
            <a:r>
              <a:rPr lang="en-US" altLang="zh-TW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105-</a:t>
            </a:r>
            <a:r>
              <a:rPr lang="en-US" altLang="zh-TW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精進工農－</a:t>
            </a:r>
            <a:r>
              <a:rPr lang="zh-TW" altLang="en-US" sz="3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○○○○○○○○</a:t>
            </a:r>
            <a:endParaRPr lang="zh-TW" altLang="en-US" sz="38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014783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3"/>
          <p:cNvSpPr txBox="1">
            <a:spLocks/>
          </p:cNvSpPr>
          <p:nvPr/>
        </p:nvSpPr>
        <p:spPr>
          <a:xfrm>
            <a:off x="1259632" y="1772816"/>
            <a:ext cx="6840760" cy="2880320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lnSpc>
                <a:spcPct val="150000"/>
              </a:lnSpc>
            </a:pP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子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計畫３</a:t>
            </a:r>
            <a:r>
              <a:rPr kumimoji="0" lang="en-US" altLang="zh-TW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-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樂讀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工農 </a:t>
            </a:r>
            <a:r>
              <a:rPr kumimoji="0" lang="zh-TW" altLang="en-US" sz="6500" dirty="0" smtClean="0"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適</a:t>
            </a:r>
            <a:r>
              <a:rPr kumimoji="0" lang="zh-TW" altLang="en-US" sz="6500" dirty="0"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性就近入學計畫</a:t>
            </a:r>
            <a:endParaRPr kumimoji="0" lang="zh-TW" altLang="en-US" sz="6500" dirty="0">
              <a:solidFill>
                <a:srgbClr val="FF000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華康隸書體W7" pitchFamily="65" charset="-120"/>
              <a:ea typeface="華康隸書體W7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3718264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136904" cy="620720"/>
          </a:xfrm>
        </p:spPr>
        <p:txBody>
          <a:bodyPr/>
          <a:lstStyle/>
          <a:p>
            <a:r>
              <a:rPr lang="en-US" altLang="zh-TW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105-</a:t>
            </a:r>
            <a:r>
              <a:rPr lang="en-US" altLang="zh-TW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樂讀</a:t>
            </a:r>
            <a:r>
              <a:rPr lang="zh-TW" altLang="en-US" sz="3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工農－</a:t>
            </a:r>
            <a:r>
              <a:rPr lang="zh-TW" altLang="en-US" sz="3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○○○○○○○○</a:t>
            </a:r>
            <a:endParaRPr lang="zh-TW" altLang="en-US" sz="38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94507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3"/>
          <p:cNvSpPr txBox="1">
            <a:spLocks/>
          </p:cNvSpPr>
          <p:nvPr/>
        </p:nvSpPr>
        <p:spPr>
          <a:xfrm>
            <a:off x="1259632" y="1772816"/>
            <a:ext cx="6840760" cy="2880320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lnSpc>
                <a:spcPct val="150000"/>
              </a:lnSpc>
            </a:pP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子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計畫４</a:t>
            </a:r>
            <a:r>
              <a:rPr kumimoji="0" lang="en-US" altLang="zh-TW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-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活化</a:t>
            </a:r>
            <a:r>
              <a:rPr kumimoji="0" lang="zh-TW" altLang="en-US" sz="5800" dirty="0" smtClean="0">
                <a:solidFill>
                  <a:srgbClr val="0000CC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工農 </a:t>
            </a:r>
            <a:r>
              <a:rPr kumimoji="0" lang="zh-TW" altLang="en-US" sz="6500" dirty="0" smtClean="0"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學生</a:t>
            </a:r>
            <a:r>
              <a:rPr kumimoji="0" lang="zh-TW" altLang="en-US" sz="6500" dirty="0"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華康隸書體W7" pitchFamily="65" charset="-120"/>
                <a:ea typeface="華康隸書體W7" pitchFamily="65" charset="-120"/>
              </a:rPr>
              <a:t>適性揚才計畫</a:t>
            </a:r>
            <a:endParaRPr kumimoji="0" lang="zh-TW" altLang="en-US" sz="6500" dirty="0">
              <a:solidFill>
                <a:srgbClr val="FF000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華康隸書體W7" pitchFamily="65" charset="-120"/>
              <a:ea typeface="華康隸書體W7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2276742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6636</TotalTime>
  <Words>135</Words>
  <Application>Microsoft Office PowerPoint</Application>
  <PresentationFormat>如螢幕大小 (4:3)</PresentationFormat>
  <Paragraphs>19</Paragraphs>
  <Slides>15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6" baseType="lpstr">
      <vt:lpstr>微軟正黑體</vt:lpstr>
      <vt:lpstr>Times New Roman</vt:lpstr>
      <vt:lpstr>Arial</vt:lpstr>
      <vt:lpstr>Wingdings</vt:lpstr>
      <vt:lpstr>標楷體</vt:lpstr>
      <vt:lpstr>Tw Cen MT</vt:lpstr>
      <vt:lpstr>華康隸書體W7</vt:lpstr>
      <vt:lpstr>新細明體</vt:lpstr>
      <vt:lpstr>Calibri</vt:lpstr>
      <vt:lpstr>Wingdings 2</vt:lpstr>
      <vt:lpstr>中庸</vt:lpstr>
      <vt:lpstr>PowerPoint 簡報</vt:lpstr>
      <vt:lpstr>PowerPoint 簡報</vt:lpstr>
      <vt:lpstr>105-1繽紛工農－○○○○○○○○</vt:lpstr>
      <vt:lpstr>105-1繽紛工農－○○○○○○○○</vt:lpstr>
      <vt:lpstr>PowerPoint 簡報</vt:lpstr>
      <vt:lpstr>105-2精進工農－○○○○○○○○</vt:lpstr>
      <vt:lpstr>PowerPoint 簡報</vt:lpstr>
      <vt:lpstr>105-3樂讀工農－○○○○○○○○</vt:lpstr>
      <vt:lpstr>PowerPoint 簡報</vt:lpstr>
      <vt:lpstr>105-4活化工農－○○○○○○○○</vt:lpstr>
      <vt:lpstr>PowerPoint 簡報</vt:lpstr>
      <vt:lpstr>105-5躍升工農－○○○○○○○○</vt:lpstr>
      <vt:lpstr>PowerPoint 簡報</vt:lpstr>
      <vt:lpstr>105-6永續工農－○○○○○○○○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實習輔導組長鄭才新</dc:creator>
  <cp:lastModifiedBy>W7</cp:lastModifiedBy>
  <cp:revision>506</cp:revision>
  <dcterms:created xsi:type="dcterms:W3CDTF">2012-03-26T07:44:59Z</dcterms:created>
  <dcterms:modified xsi:type="dcterms:W3CDTF">2016-12-21T07:55:27Z</dcterms:modified>
</cp:coreProperties>
</file>