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DCC"/>
    <a:srgbClr val="F0E8CC"/>
    <a:srgbClr val="2113A3"/>
    <a:srgbClr val="F0E8E7"/>
    <a:srgbClr val="595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47" t="27268" r="61797" b="15858"/>
          <a:stretch/>
        </p:blipFill>
        <p:spPr>
          <a:xfrm>
            <a:off x="1700784" y="155447"/>
            <a:ext cx="9089136" cy="639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27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97189" y="758952"/>
            <a:ext cx="8915399" cy="2262781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松山工農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學年度第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學期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34349" y="368009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綜合高中一年級學程選讀輔導</a:t>
            </a:r>
            <a:endParaRPr lang="zh-TW" altLang="en-US" sz="48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306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238030"/>
            <a:ext cx="8911687" cy="128089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zh-TW" altLang="en-US" dirty="0" smtClean="0">
                <a:solidFill>
                  <a:srgbClr val="7030A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 smtClean="0">
                <a:solidFill>
                  <a:srgbClr val="7030A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 smtClean="0">
                <a:solidFill>
                  <a:srgbClr val="7030A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綜合</a:t>
            </a:r>
            <a:r>
              <a:rPr lang="zh-TW" altLang="en-US" dirty="0">
                <a:solidFill>
                  <a:srgbClr val="7030A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高中一年級學程選讀</a:t>
            </a:r>
            <a:r>
              <a:rPr lang="zh-TW" altLang="en-US" dirty="0" smtClean="0">
                <a:solidFill>
                  <a:srgbClr val="7030A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輔導實施計畫</a:t>
            </a:r>
            <a:r>
              <a:rPr lang="zh-TW" altLang="en-US" dirty="0">
                <a:solidFill>
                  <a:srgbClr val="7030A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solidFill>
                  <a:srgbClr val="7030A0"/>
                </a:solidFill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effectLst>
                <a:glow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943794"/>
              </p:ext>
            </p:extLst>
          </p:nvPr>
        </p:nvGraphicFramePr>
        <p:xfrm>
          <a:off x="1717040" y="961380"/>
          <a:ext cx="9692639" cy="50584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41579"/>
                <a:gridCol w="2295228"/>
                <a:gridCol w="3370278"/>
                <a:gridCol w="2285554"/>
              </a:tblGrid>
              <a:tr h="551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項目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時間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活動內容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地點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1002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學程選讀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家長座談會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3/8</a:t>
                      </a:r>
                      <a:r>
                        <a:rPr 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配合</a:t>
                      </a: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學校親師座談會時間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b="0" i="0" kern="100" baseline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學程分流暨各學程</a:t>
                      </a:r>
                      <a:r>
                        <a:rPr lang="zh-TW" sz="2000" b="0" i="0" kern="100" baseline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介紹</a:t>
                      </a:r>
                      <a:endParaRPr lang="en-US" altLang="zh-TW" sz="2000" b="0" i="0" kern="100" baseline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b="0" i="0" kern="100" baseline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</a:t>
                      </a:r>
                      <a:r>
                        <a:rPr lang="zh-TW" sz="2000" b="0" i="0" kern="100" baseline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說明各學程課程內容，未來升學與進路）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大同樓</a:t>
                      </a:r>
                      <a:r>
                        <a:rPr lang="en-US" sz="20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sz="20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第二會議室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85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選課輔導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活動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3/8-3/29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zh-TW" sz="2000" b="0" i="0" kern="100" baseline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性向測驗結果說明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zh-TW" sz="2000" b="0" i="0" kern="100" baseline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選課輔導手冊使用說明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各班教室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（利用生涯規劃課進行）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學程分流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試探活動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4/10</a:t>
                      </a:r>
                      <a:r>
                        <a:rPr 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</a:t>
                      </a: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</a:t>
                      </a: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13:10-16:00</a:t>
                      </a: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b="0" i="0" kern="100" baseline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依照學生志趣，安排至各科工場（農場）進行實作體驗活動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各科工場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農場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00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選課輔導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座談會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4/10</a:t>
                      </a:r>
                      <a:r>
                        <a:rPr 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</a:t>
                      </a: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08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:20-10:10</a:t>
                      </a: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b="0" i="0" kern="100" baseline="0" dirty="0">
                          <a:effectLst/>
                          <a:ea typeface="標楷體" panose="03000509000000000000" pitchFamily="65" charset="-120"/>
                        </a:rPr>
                        <a:t>邀請本校綜高三年級學長姐進行心得分享。</a:t>
                      </a:r>
                      <a:endParaRPr lang="zh-TW" sz="2000" b="0" i="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高一各班教室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28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課程預選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/22-4/26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b="0" i="0" kern="100" baseline="0" dirty="0">
                          <a:effectLst/>
                          <a:ea typeface="標楷體" panose="03000509000000000000" pitchFamily="65" charset="-120"/>
                        </a:rPr>
                        <a:t>進行高二課程預選活動</a:t>
                      </a:r>
                      <a:endParaRPr lang="zh-TW" sz="2000" b="0" i="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36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正式選課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5/20-5/24</a:t>
                      </a:r>
                      <a:endParaRPr lang="zh-TW" sz="2000" b="0" kern="100" baseline="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b="0" i="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進行高二正式選課活動</a:t>
                      </a:r>
                      <a:endParaRPr lang="zh-TW" sz="2000" b="0" i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6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962678"/>
              </p:ext>
            </p:extLst>
          </p:nvPr>
        </p:nvGraphicFramePr>
        <p:xfrm>
          <a:off x="2011679" y="78676"/>
          <a:ext cx="9025128" cy="6695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675"/>
                <a:gridCol w="2026049"/>
                <a:gridCol w="1555351"/>
                <a:gridCol w="1555351"/>
                <a:gridCol w="1555351"/>
                <a:gridCol w="1555351"/>
              </a:tblGrid>
              <a:tr h="24003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effectLst/>
                        </a:rPr>
                        <a:t>【生活科技】授課分配表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週次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日期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電機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電子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化工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園藝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02/11~02/15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課程說明</a:t>
                      </a:r>
                      <a:r>
                        <a:rPr lang="en-US" sz="1200" kern="0" dirty="0">
                          <a:effectLst/>
                        </a:rPr>
                        <a:t>&amp;</a:t>
                      </a:r>
                      <a:r>
                        <a:rPr lang="zh-TW" sz="1200" kern="0" dirty="0">
                          <a:effectLst/>
                        </a:rPr>
                        <a:t>選擇上課學程</a:t>
                      </a:r>
                      <a:r>
                        <a:rPr lang="en-US" sz="1200" kern="0" dirty="0">
                          <a:effectLst/>
                        </a:rPr>
                        <a:t>(</a:t>
                      </a:r>
                      <a:r>
                        <a:rPr lang="zh-TW" sz="1200" kern="0" dirty="0">
                          <a:effectLst/>
                        </a:rPr>
                        <a:t>第一節生活科技課，第二節上國防課</a:t>
                      </a:r>
                      <a:r>
                        <a:rPr lang="en-US" sz="1200" kern="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02/18~02/22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E1CDCC"/>
                    </a:solidFill>
                  </a:tcPr>
                </a:tc>
                <a:tc rowSpan="4"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                         </a:t>
                      </a:r>
                      <a:r>
                        <a:rPr lang="en-US" sz="1000" kern="0" dirty="0" smtClean="0">
                          <a:effectLst/>
                        </a:rPr>
                        <a:t>                             </a:t>
                      </a:r>
                      <a:r>
                        <a:rPr lang="zh-TW" sz="3200" kern="0" dirty="0" smtClean="0">
                          <a:effectLst/>
                        </a:rPr>
                        <a:t>回</a:t>
                      </a:r>
                      <a:r>
                        <a:rPr lang="zh-TW" sz="3200" kern="0" dirty="0">
                          <a:effectLst/>
                        </a:rPr>
                        <a:t>原班</a:t>
                      </a:r>
                      <a:r>
                        <a:rPr lang="en-US" sz="3200" kern="0" dirty="0">
                          <a:effectLst/>
                        </a:rPr>
                        <a:t>(</a:t>
                      </a:r>
                      <a:r>
                        <a:rPr lang="zh-TW" sz="3200" kern="0" dirty="0">
                          <a:effectLst/>
                        </a:rPr>
                        <a:t>國防課</a:t>
                      </a:r>
                      <a:r>
                        <a:rPr lang="en-US" sz="3200" kern="0" dirty="0">
                          <a:effectLst/>
                        </a:rPr>
                        <a:t>)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E1CDCC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1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02/25~03/01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E1CDCC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1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4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03/04~03/08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E1CDCC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03/11~03/15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E1CDCC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6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6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03/18~03/22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00B0F0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分組上課</a:t>
                      </a:r>
                      <a:r>
                        <a:rPr lang="en-US" sz="2400" kern="0" dirty="0">
                          <a:effectLst/>
                        </a:rPr>
                        <a:t>1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00B0F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7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03/25~03/29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00B0F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8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04/01~04/05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00B0F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69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9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04/08~04/12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highlight>
                            <a:srgbClr val="A9A9A9"/>
                          </a:highlight>
                        </a:rPr>
                        <a:t>第</a:t>
                      </a:r>
                      <a:r>
                        <a:rPr lang="en-US" sz="1200" kern="0" dirty="0">
                          <a:effectLst/>
                          <a:highlight>
                            <a:srgbClr val="A9A9A9"/>
                          </a:highlight>
                        </a:rPr>
                        <a:t>1</a:t>
                      </a:r>
                      <a:r>
                        <a:rPr lang="zh-TW" sz="1200" kern="0" dirty="0">
                          <a:effectLst/>
                          <a:highlight>
                            <a:srgbClr val="A9A9A9"/>
                          </a:highlight>
                        </a:rPr>
                        <a:t>節生活科技課</a:t>
                      </a:r>
                      <a:r>
                        <a:rPr lang="en-US" sz="1200" kern="0" dirty="0">
                          <a:effectLst/>
                          <a:highlight>
                            <a:srgbClr val="A9A9A9"/>
                          </a:highlight>
                        </a:rPr>
                        <a:t>  </a:t>
                      </a:r>
                      <a:r>
                        <a:rPr lang="zh-TW" sz="1200" kern="0" dirty="0">
                          <a:effectLst/>
                          <a:highlight>
                            <a:srgbClr val="A9A9A9"/>
                          </a:highlight>
                        </a:rPr>
                        <a:t>第</a:t>
                      </a:r>
                      <a:r>
                        <a:rPr lang="en-US" sz="1200" kern="0" dirty="0">
                          <a:effectLst/>
                          <a:highlight>
                            <a:srgbClr val="A9A9A9"/>
                          </a:highlight>
                        </a:rPr>
                        <a:t>2</a:t>
                      </a:r>
                      <a:r>
                        <a:rPr lang="zh-TW" sz="1200" kern="0" dirty="0">
                          <a:effectLst/>
                          <a:highlight>
                            <a:srgbClr val="A9A9A9"/>
                          </a:highlight>
                        </a:rPr>
                        <a:t>節國防課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4/10(</a:t>
                      </a:r>
                      <a:r>
                        <a:rPr lang="zh-TW" sz="1200" kern="100" dirty="0">
                          <a:effectLst/>
                        </a:rPr>
                        <a:t>三</a:t>
                      </a:r>
                      <a:r>
                        <a:rPr lang="en-US" sz="1200" kern="100" dirty="0">
                          <a:effectLst/>
                        </a:rPr>
                        <a:t>)</a:t>
                      </a:r>
                      <a:r>
                        <a:rPr lang="zh-TW" sz="1200" kern="100" dirty="0">
                          <a:effectLst/>
                        </a:rPr>
                        <a:t>上午</a:t>
                      </a:r>
                      <a:r>
                        <a:rPr lang="en-US" sz="1200" kern="100" dirty="0">
                          <a:effectLst/>
                        </a:rPr>
                        <a:t>08:20~10:10</a:t>
                      </a:r>
                      <a:r>
                        <a:rPr lang="zh-TW" sz="1200" kern="100" dirty="0">
                          <a:effectLst/>
                        </a:rPr>
                        <a:t>學長姐入班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4/10(</a:t>
                      </a:r>
                      <a:r>
                        <a:rPr lang="zh-TW" sz="1200" kern="100" dirty="0">
                          <a:effectLst/>
                        </a:rPr>
                        <a:t>三</a:t>
                      </a:r>
                      <a:r>
                        <a:rPr lang="en-US" sz="1200" kern="100" dirty="0">
                          <a:effectLst/>
                        </a:rPr>
                        <a:t>)</a:t>
                      </a:r>
                      <a:r>
                        <a:rPr lang="zh-TW" sz="1200" kern="100" dirty="0">
                          <a:effectLst/>
                        </a:rPr>
                        <a:t>下午</a:t>
                      </a:r>
                      <a:r>
                        <a:rPr lang="en-US" sz="1200" kern="100" dirty="0">
                          <a:effectLst/>
                        </a:rPr>
                        <a:t>13:10~16:00</a:t>
                      </a:r>
                      <a:r>
                        <a:rPr lang="zh-TW" sz="1200" kern="100" dirty="0">
                          <a:effectLst/>
                        </a:rPr>
                        <a:t>學程試探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04/15~04/19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 </a:t>
                      </a:r>
                      <a:r>
                        <a:rPr lang="zh-TW" sz="1400" kern="0" dirty="0">
                          <a:effectLst/>
                        </a:rPr>
                        <a:t>分組上課</a:t>
                      </a:r>
                      <a:r>
                        <a:rPr lang="en-US" sz="1400" kern="0" dirty="0">
                          <a:effectLst/>
                        </a:rPr>
                        <a:t>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04/22~04/26(</a:t>
                      </a:r>
                      <a:r>
                        <a:rPr lang="zh-TW" sz="1200" kern="0" dirty="0">
                          <a:effectLst/>
                        </a:rPr>
                        <a:t>預選</a:t>
                      </a:r>
                      <a:r>
                        <a:rPr lang="en-US" sz="1200" kern="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0E8CC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                            </a:t>
                      </a:r>
                      <a:r>
                        <a:rPr lang="en-US" sz="900" kern="100" dirty="0" smtClean="0">
                          <a:effectLst/>
                        </a:rPr>
                        <a:t>                                                     </a:t>
                      </a:r>
                      <a:r>
                        <a:rPr lang="zh-TW" sz="2000" kern="0" dirty="0" smtClean="0">
                          <a:effectLst/>
                        </a:rPr>
                        <a:t>分組</a:t>
                      </a:r>
                      <a:r>
                        <a:rPr lang="zh-TW" sz="2000" kern="0" dirty="0">
                          <a:effectLst/>
                        </a:rPr>
                        <a:t>上課</a:t>
                      </a: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0E8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12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04/29~05/03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0E8CC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0E8C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6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zh-TW" sz="10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highlight>
                            <a:srgbClr val="D3D3D3"/>
                          </a:highlight>
                        </a:rPr>
                        <a:t>05/06~05/10(</a:t>
                      </a:r>
                      <a:r>
                        <a:rPr lang="zh-TW" sz="1200" kern="0" dirty="0">
                          <a:effectLst/>
                          <a:highlight>
                            <a:srgbClr val="D3D3D3"/>
                          </a:highlight>
                        </a:rPr>
                        <a:t>期中考</a:t>
                      </a:r>
                      <a:r>
                        <a:rPr lang="en-US" sz="1200" kern="0" dirty="0">
                          <a:effectLst/>
                          <a:highlight>
                            <a:srgbClr val="D3D3D3"/>
                          </a:highlight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effectLst/>
                          <a:highlight>
                            <a:srgbClr val="A9A9A9"/>
                          </a:highlight>
                        </a:rPr>
                        <a:t>第</a:t>
                      </a:r>
                      <a:r>
                        <a:rPr lang="en-US" sz="1400" kern="0" dirty="0">
                          <a:effectLst/>
                          <a:highlight>
                            <a:srgbClr val="A9A9A9"/>
                          </a:highlight>
                        </a:rPr>
                        <a:t>1</a:t>
                      </a:r>
                      <a:r>
                        <a:rPr lang="zh-TW" sz="1400" kern="0" dirty="0">
                          <a:effectLst/>
                          <a:highlight>
                            <a:srgbClr val="A9A9A9"/>
                          </a:highlight>
                        </a:rPr>
                        <a:t>節生活科技課</a:t>
                      </a:r>
                      <a:r>
                        <a:rPr lang="en-US" sz="1400" kern="0" dirty="0">
                          <a:effectLst/>
                          <a:highlight>
                            <a:srgbClr val="A9A9A9"/>
                          </a:highlight>
                        </a:rPr>
                        <a:t>  </a:t>
                      </a:r>
                      <a:r>
                        <a:rPr lang="zh-TW" sz="1400" kern="0" dirty="0">
                          <a:effectLst/>
                          <a:highlight>
                            <a:srgbClr val="A9A9A9"/>
                          </a:highlight>
                        </a:rPr>
                        <a:t>第</a:t>
                      </a:r>
                      <a:r>
                        <a:rPr lang="en-US" sz="1400" kern="0" dirty="0">
                          <a:effectLst/>
                          <a:highlight>
                            <a:srgbClr val="A9A9A9"/>
                          </a:highlight>
                        </a:rPr>
                        <a:t>2</a:t>
                      </a:r>
                      <a:r>
                        <a:rPr lang="zh-TW" sz="1400" kern="0" dirty="0">
                          <a:effectLst/>
                          <a:highlight>
                            <a:srgbClr val="A9A9A9"/>
                          </a:highlight>
                        </a:rPr>
                        <a:t>節國防課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14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05/13~05/17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0E8CC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0" dirty="0" smtClean="0">
                          <a:effectLst/>
                        </a:rPr>
                        <a:t>分組上課</a:t>
                      </a:r>
                      <a:r>
                        <a:rPr lang="en-US" altLang="zh-TW" sz="2000" kern="0" dirty="0" smtClean="0">
                          <a:effectLst/>
                        </a:rPr>
                        <a:t>2</a:t>
                      </a:r>
                      <a:endParaRPr lang="zh-TW" altLang="zh-TW" sz="2000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0E8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8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15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05/20~05/24(</a:t>
                      </a:r>
                      <a:r>
                        <a:rPr lang="zh-TW" sz="1200" kern="0" dirty="0">
                          <a:effectLst/>
                        </a:rPr>
                        <a:t>正式選課</a:t>
                      </a:r>
                      <a:r>
                        <a:rPr lang="en-US" sz="1200" kern="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0E8CC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F0E8C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16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05/27~05/31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E1CDCC"/>
                    </a:solidFill>
                  </a:tcPr>
                </a:tc>
                <a:tc rowSpan="4"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effectLst/>
                        </a:rPr>
                        <a:t>回原班</a:t>
                      </a:r>
                      <a:r>
                        <a:rPr lang="en-US" sz="1000" kern="0" dirty="0">
                          <a:effectLst/>
                        </a:rPr>
                        <a:t>(</a:t>
                      </a:r>
                      <a:r>
                        <a:rPr lang="zh-TW" sz="1000" kern="0" dirty="0">
                          <a:effectLst/>
                        </a:rPr>
                        <a:t>國防課</a:t>
                      </a:r>
                      <a:r>
                        <a:rPr lang="en-US" sz="1000" kern="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E1CDCC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17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06/03~06/07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E1CDCC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18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06/10~06/14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E1CDCC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19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06/17~06/21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E1CDCC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78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20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chemeClr val="dk1"/>
                          </a:solidFill>
                          <a:effectLst/>
                          <a:highlight>
                            <a:srgbClr val="D3D3D3"/>
                          </a:highlight>
                          <a:latin typeface="+mn-lt"/>
                          <a:ea typeface="+mn-ea"/>
                          <a:cs typeface="+mn-cs"/>
                        </a:rPr>
                        <a:t>06/24~06/28(</a:t>
                      </a:r>
                      <a:r>
                        <a:rPr lang="zh-TW" sz="1200" kern="0" dirty="0">
                          <a:solidFill>
                            <a:schemeClr val="dk1"/>
                          </a:solidFill>
                          <a:effectLst/>
                          <a:highlight>
                            <a:srgbClr val="D3D3D3"/>
                          </a:highlight>
                          <a:latin typeface="+mn-lt"/>
                          <a:ea typeface="+mn-ea"/>
                          <a:cs typeface="+mn-cs"/>
                        </a:rPr>
                        <a:t>期末考</a:t>
                      </a:r>
                      <a:r>
                        <a:rPr lang="en-US" sz="1200" kern="0" dirty="0">
                          <a:solidFill>
                            <a:schemeClr val="dk1"/>
                          </a:solidFill>
                          <a:effectLst/>
                          <a:highlight>
                            <a:srgbClr val="D3D3D3"/>
                          </a:highlight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sz="1200" kern="0" dirty="0">
                        <a:solidFill>
                          <a:schemeClr val="dk1"/>
                        </a:solidFill>
                        <a:effectLst/>
                        <a:highlight>
                          <a:srgbClr val="D3D3D3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highlight>
                            <a:srgbClr val="A9A9A9"/>
                          </a:highlight>
                        </a:rPr>
                        <a:t>第</a:t>
                      </a:r>
                      <a:r>
                        <a:rPr lang="en-US" sz="1800" kern="0" dirty="0">
                          <a:effectLst/>
                          <a:highlight>
                            <a:srgbClr val="A9A9A9"/>
                          </a:highlight>
                        </a:rPr>
                        <a:t>1</a:t>
                      </a:r>
                      <a:r>
                        <a:rPr lang="zh-TW" sz="1800" kern="0" dirty="0">
                          <a:effectLst/>
                          <a:highlight>
                            <a:srgbClr val="A9A9A9"/>
                          </a:highlight>
                        </a:rPr>
                        <a:t>節生活科技課</a:t>
                      </a:r>
                      <a:r>
                        <a:rPr lang="en-US" sz="1800" kern="0" dirty="0">
                          <a:effectLst/>
                          <a:highlight>
                            <a:srgbClr val="A9A9A9"/>
                          </a:highlight>
                        </a:rPr>
                        <a:t>  </a:t>
                      </a:r>
                      <a:r>
                        <a:rPr lang="zh-TW" sz="1800" kern="0" dirty="0">
                          <a:effectLst/>
                          <a:highlight>
                            <a:srgbClr val="A9A9A9"/>
                          </a:highlight>
                        </a:rPr>
                        <a:t>第</a:t>
                      </a:r>
                      <a:r>
                        <a:rPr lang="en-US" sz="1800" kern="0" dirty="0">
                          <a:effectLst/>
                          <a:highlight>
                            <a:srgbClr val="A9A9A9"/>
                          </a:highlight>
                        </a:rPr>
                        <a:t>2</a:t>
                      </a:r>
                      <a:r>
                        <a:rPr lang="zh-TW" sz="1800" kern="0" dirty="0">
                          <a:effectLst/>
                          <a:highlight>
                            <a:srgbClr val="A9A9A9"/>
                          </a:highlight>
                        </a:rPr>
                        <a:t>節國防課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27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4160" y="446088"/>
            <a:ext cx="4560251" cy="976312"/>
          </a:xfrm>
          <a:noFill/>
        </p:spPr>
        <p:txBody>
          <a:bodyPr>
            <a:noAutofit/>
          </a:bodyPr>
          <a:lstStyle/>
          <a:p>
            <a:r>
              <a:rPr lang="zh-TW" altLang="zh-TW" sz="3200" b="1" dirty="0">
                <a:solidFill>
                  <a:srgbClr val="2113A3"/>
                </a:solidFill>
              </a:rPr>
              <a:t>生活科技課選填志願單</a:t>
            </a:r>
            <a:br>
              <a:rPr lang="zh-TW" altLang="zh-TW" sz="3200" b="1" dirty="0">
                <a:solidFill>
                  <a:srgbClr val="2113A3"/>
                </a:solidFill>
              </a:rPr>
            </a:br>
            <a:endParaRPr lang="zh-TW" altLang="en-US" sz="3200" b="1" dirty="0">
              <a:solidFill>
                <a:srgbClr val="2113A3"/>
              </a:solidFill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237033"/>
              </p:ext>
            </p:extLst>
          </p:nvPr>
        </p:nvGraphicFramePr>
        <p:xfrm>
          <a:off x="1818640" y="1598613"/>
          <a:ext cx="4275771" cy="4262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815"/>
                <a:gridCol w="2762956"/>
              </a:tblGrid>
              <a:tr h="798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班級</a:t>
                      </a:r>
                      <a:endParaRPr lang="zh-TW" sz="25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0E8E7"/>
                    </a:solidFill>
                  </a:tcPr>
                </a:tc>
              </a:tr>
              <a:tr h="792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座號</a:t>
                      </a:r>
                      <a:endParaRPr lang="zh-TW" sz="25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3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姓名</a:t>
                      </a:r>
                      <a:endParaRPr lang="zh-TW" sz="25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4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志願序</a:t>
                      </a:r>
                      <a:r>
                        <a:rPr lang="en-US" sz="25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1</a:t>
                      </a:r>
                      <a:endParaRPr lang="zh-TW" sz="25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4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志願序</a:t>
                      </a:r>
                      <a:r>
                        <a:rPr lang="en-US" sz="25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2</a:t>
                      </a:r>
                      <a:endParaRPr lang="zh-TW" sz="25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4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志願序</a:t>
                      </a:r>
                      <a:r>
                        <a:rPr lang="en-US" sz="25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3</a:t>
                      </a:r>
                      <a:endParaRPr lang="zh-TW" sz="25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4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志願序</a:t>
                      </a:r>
                      <a:r>
                        <a:rPr lang="en-US" sz="25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4</a:t>
                      </a:r>
                      <a:endParaRPr lang="zh-TW" sz="25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68720" y="1086168"/>
            <a:ext cx="4683760" cy="560927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填寫志願序時請用編號代替各學科，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志願序均要填寫。</a:t>
            </a:r>
          </a:p>
          <a:p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電機學程請寫</a:t>
            </a:r>
            <a:r>
              <a:rPr lang="en-US" altLang="zh-TW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1 , </a:t>
            </a:r>
            <a:r>
              <a:rPr lang="zh-TW" altLang="zh-TW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電子學程請寫</a:t>
            </a:r>
            <a:r>
              <a:rPr lang="en-US" altLang="zh-TW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endParaRPr lang="zh-TW" altLang="zh-TW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en-US" altLang="zh-TW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    </a:t>
            </a:r>
            <a:r>
              <a:rPr lang="zh-TW" altLang="zh-TW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化工學程請寫</a:t>
            </a:r>
            <a:r>
              <a:rPr lang="en-US" altLang="zh-TW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3 , </a:t>
            </a:r>
            <a:r>
              <a:rPr lang="zh-TW" altLang="zh-TW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園藝學程請寫</a:t>
            </a:r>
            <a:r>
              <a:rPr lang="en-US" altLang="zh-TW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4</a:t>
            </a:r>
            <a:endParaRPr lang="zh-TW" altLang="zh-TW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zh-TW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舉例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小明的生活科技課選填志願單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 smtClean="0"/>
          </a:p>
          <a:p>
            <a:r>
              <a:rPr lang="en-US" altLang="zh-TW" sz="1800" dirty="0" smtClean="0"/>
              <a:t>*</a:t>
            </a:r>
            <a:r>
              <a:rPr lang="zh-TW" altLang="zh-TW" sz="1800" dirty="0"/>
              <a:t>小明志願</a:t>
            </a:r>
            <a:r>
              <a:rPr lang="en-US" altLang="zh-TW" sz="1800" dirty="0"/>
              <a:t>1</a:t>
            </a:r>
            <a:r>
              <a:rPr lang="zh-TW" altLang="zh-TW" sz="1800" dirty="0"/>
              <a:t>是化工，志願</a:t>
            </a:r>
            <a:r>
              <a:rPr lang="en-US" altLang="zh-TW" sz="1800" dirty="0"/>
              <a:t>2</a:t>
            </a:r>
            <a:r>
              <a:rPr lang="zh-TW" altLang="zh-TW" sz="1800" dirty="0"/>
              <a:t>是園藝，志願</a:t>
            </a:r>
            <a:r>
              <a:rPr lang="en-US" altLang="zh-TW" sz="1800" dirty="0"/>
              <a:t>3</a:t>
            </a:r>
            <a:r>
              <a:rPr lang="zh-TW" altLang="zh-TW" sz="1800" dirty="0"/>
              <a:t>是電機，志願</a:t>
            </a:r>
            <a:r>
              <a:rPr lang="en-US" altLang="zh-TW" sz="1800" dirty="0"/>
              <a:t>4</a:t>
            </a:r>
            <a:r>
              <a:rPr lang="zh-TW" altLang="zh-TW" sz="1800" dirty="0"/>
              <a:t>是電子</a:t>
            </a:r>
          </a:p>
          <a:p>
            <a:endParaRPr lang="zh-TW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500" dirty="0"/>
          </a:p>
        </p:txBody>
      </p:sp>
      <p:pic>
        <p:nvPicPr>
          <p:cNvPr id="6" name="圖片 5"/>
          <p:cNvPicPr/>
          <p:nvPr/>
        </p:nvPicPr>
        <p:blipFill rotWithShape="1">
          <a:blip r:embed="rId3"/>
          <a:srcRect l="22358" t="31935" r="53660" b="14388"/>
          <a:stretch/>
        </p:blipFill>
        <p:spPr bwMode="auto">
          <a:xfrm>
            <a:off x="6408420" y="2984500"/>
            <a:ext cx="3456940" cy="29489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34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438</Words>
  <Application>Microsoft Office PowerPoint</Application>
  <PresentationFormat>寬螢幕</PresentationFormat>
  <Paragraphs>136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Century Gothic</vt:lpstr>
      <vt:lpstr>Times New Roman</vt:lpstr>
      <vt:lpstr>Wingdings 3</vt:lpstr>
      <vt:lpstr>絲縷</vt:lpstr>
      <vt:lpstr>PowerPoint 簡報</vt:lpstr>
      <vt:lpstr>松山工農107學年度第2學期</vt:lpstr>
      <vt:lpstr>一.綜合高中一年級學程選讀輔導實施計畫 </vt:lpstr>
      <vt:lpstr>PowerPoint 簡報</vt:lpstr>
      <vt:lpstr>生活科技課選填志願單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松山工農105學年度第2學期</dc:title>
  <dc:creator>User</dc:creator>
  <cp:lastModifiedBy>User</cp:lastModifiedBy>
  <cp:revision>16</cp:revision>
  <dcterms:created xsi:type="dcterms:W3CDTF">2017-02-21T07:07:13Z</dcterms:created>
  <dcterms:modified xsi:type="dcterms:W3CDTF">2019-02-12T06:55:34Z</dcterms:modified>
</cp:coreProperties>
</file>