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59" r:id="rId3"/>
    <p:sldId id="260" r:id="rId4"/>
    <p:sldId id="279" r:id="rId5"/>
    <p:sldId id="269" r:id="rId6"/>
    <p:sldId id="261" r:id="rId7"/>
    <p:sldId id="262" r:id="rId8"/>
    <p:sldId id="264" r:id="rId9"/>
    <p:sldId id="265" r:id="rId10"/>
    <p:sldId id="266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83" r:id="rId19"/>
    <p:sldId id="281" r:id="rId20"/>
    <p:sldId id="282" r:id="rId21"/>
    <p:sldId id="284" r:id="rId22"/>
    <p:sldId id="277" r:id="rId23"/>
    <p:sldId id="278" r:id="rId2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97" autoAdjust="0"/>
    <p:restoredTop sz="94660"/>
  </p:normalViewPr>
  <p:slideViewPr>
    <p:cSldViewPr snapToGrid="0">
      <p:cViewPr varScale="1">
        <p:scale>
          <a:sx n="52" d="100"/>
          <a:sy n="52" d="100"/>
        </p:scale>
        <p:origin x="41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9A495-0B47-429F-B40E-3615E479FF70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72C5B-6961-467F-9CA4-37B86C733E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039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t>105/12/10</a:t>
            </a:r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4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6629" name="日期版面配置區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3314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 marL="804644" indent="-309479" defTabSz="1033314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1237914" indent="-247583" defTabSz="1033314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1733080" indent="-247583" defTabSz="1033314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2228246" indent="-247583" defTabSz="1033314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2723411" indent="-247583" defTabSz="103331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6pPr>
            <a:lvl7pPr marL="3218577" indent="-247583" defTabSz="103331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7pPr>
            <a:lvl8pPr marL="3713742" indent="-247583" defTabSz="103331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8pPr>
            <a:lvl9pPr marL="4208908" indent="-247583" defTabSz="103331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9pPr>
          </a:lstStyle>
          <a:p>
            <a:pPr marL="0" marR="0" lvl="0" indent="0" algn="r" defTabSz="10333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HY견고딕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00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0B5-67AA-479E-B606-E79147C4530F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F212-A79C-45A3-B7C4-A776BF8D1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47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0B5-67AA-479E-B606-E79147C4530F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F212-A79C-45A3-B7C4-A776BF8D1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18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0B5-67AA-479E-B606-E79147C4530F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F212-A79C-45A3-B7C4-A776BF8D1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310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页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flipV="1">
            <a:off x="0" y="6489700"/>
            <a:ext cx="12192000" cy="88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 flipV="1">
            <a:off x="0" y="6380164"/>
            <a:ext cx="12192000" cy="460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2" name="文本占位符 5"/>
          <p:cNvSpPr>
            <a:spLocks noGrp="1"/>
          </p:cNvSpPr>
          <p:nvPr>
            <p:ph type="body" sz="quarter" idx="12"/>
          </p:nvPr>
        </p:nvSpPr>
        <p:spPr>
          <a:xfrm>
            <a:off x="2" y="223935"/>
            <a:ext cx="970383" cy="652366"/>
          </a:xfrm>
          <a:prstGeom prst="rect">
            <a:avLst/>
          </a:prstGeom>
          <a:solidFill>
            <a:schemeClr val="accent4"/>
          </a:solidFill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txBody>
          <a:bodyPr anchor="ctr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文字方塊 5"/>
          <p:cNvSpPr txBox="1">
            <a:spLocks noChangeArrowheads="1"/>
          </p:cNvSpPr>
          <p:nvPr userDrawn="1"/>
        </p:nvSpPr>
        <p:spPr bwMode="auto">
          <a:xfrm>
            <a:off x="11510434" y="6564314"/>
            <a:ext cx="68156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80E4B2-999C-4F5B-8FF6-A1737026D4F9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65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0B5-67AA-479E-B606-E79147C4530F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F212-A79C-45A3-B7C4-A776BF8D1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62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0B5-67AA-479E-B606-E79147C4530F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F212-A79C-45A3-B7C4-A776BF8D1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355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0B5-67AA-479E-B606-E79147C4530F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F212-A79C-45A3-B7C4-A776BF8D1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16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0B5-67AA-479E-B606-E79147C4530F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F212-A79C-45A3-B7C4-A776BF8D1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276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0B5-67AA-479E-B606-E79147C4530F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F212-A79C-45A3-B7C4-A776BF8D1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154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0B5-67AA-479E-B606-E79147C4530F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F212-A79C-45A3-B7C4-A776BF8D1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96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0B5-67AA-479E-B606-E79147C4530F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F212-A79C-45A3-B7C4-A776BF8D1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55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0B5-67AA-479E-B606-E79147C4530F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F212-A79C-45A3-B7C4-A776BF8D1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36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C60B5-67AA-479E-B606-E79147C4530F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F212-A79C-45A3-B7C4-A776BF8D1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49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hyperlink" Target="http://www.cac.edu.tw/star109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文字方塊 5"/>
          <p:cNvSpPr txBox="1">
            <a:spLocks noChangeArrowheads="1"/>
          </p:cNvSpPr>
          <p:nvPr/>
        </p:nvSpPr>
        <p:spPr bwMode="auto">
          <a:xfrm>
            <a:off x="2213803" y="2832602"/>
            <a:ext cx="7733428" cy="10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>
            <a:spAutoFit/>
          </a:bodyPr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6000" dirty="0" smtClean="0">
                <a:solidFill>
                  <a:srgbClr val="CC0066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大學繁星推薦</a:t>
            </a:r>
            <a:endParaRPr kumimoji="0" lang="zh-TW" altLang="en-US" sz="6000" dirty="0">
              <a:solidFill>
                <a:srgbClr val="CC0066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</p:txBody>
      </p:sp>
      <p:sp>
        <p:nvSpPr>
          <p:cNvPr id="60419" name="投影片編號版面配置區 1"/>
          <p:cNvSpPr txBox="1">
            <a:spLocks noGrp="1"/>
          </p:cNvSpPr>
          <p:nvPr/>
        </p:nvSpPr>
        <p:spPr bwMode="auto">
          <a:xfrm>
            <a:off x="8351523" y="6561392"/>
            <a:ext cx="2210168" cy="36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 anchor="ctr"/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/>
            <a:fld id="{4C66680D-F294-452A-AC79-703153BB8F64}" type="slidenum">
              <a:rPr kumimoji="0" lang="en-US" altLang="zh-TW" sz="1270">
                <a:solidFill>
                  <a:prstClr val="black"/>
                </a:solidFill>
                <a:latin typeface="Calibri" panose="020F0502020204030204" pitchFamily="34" charset="0"/>
              </a:rPr>
              <a:pPr algn="r"/>
              <a:t>1</a:t>
            </a:fld>
            <a:endParaRPr kumimoji="0" lang="en-US" altLang="zh-TW" sz="127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826" y="0"/>
            <a:ext cx="3741174" cy="44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1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845851" y="1409312"/>
            <a:ext cx="10186326" cy="5311903"/>
          </a:xfrm>
        </p:spPr>
        <p:txBody>
          <a:bodyPr>
            <a:noAutofit/>
          </a:bodyPr>
          <a:lstStyle/>
          <a:p>
            <a:pPr marL="342889" indent="-342889" defTabSz="457185">
              <a:lnSpc>
                <a:spcPct val="90000"/>
              </a:lnSpc>
              <a:buFont typeface="Wingdings 3" charset="2"/>
              <a:buChar char=""/>
              <a:defRPr/>
            </a:pPr>
            <a:endParaRPr lang="en-US" altLang="zh-TW" sz="800" b="1" dirty="0">
              <a:solidFill>
                <a:srgbClr val="FF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  <a:p>
            <a:pPr marL="342889" indent="-342889" defTabSz="457185">
              <a:lnSpc>
                <a:spcPct val="90000"/>
              </a:lnSpc>
              <a:buFont typeface="Wingdings" panose="05000000000000000000" pitchFamily="2" charset="2"/>
              <a:buChar char="p"/>
              <a:defRPr/>
            </a:pPr>
            <a:r>
              <a:rPr lang="zh-TW" altLang="en-US" sz="3200" dirty="0" smtClean="0">
                <a:solidFill>
                  <a:schemeClr val="tx1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分發</a:t>
            </a:r>
            <a:r>
              <a:rPr lang="zh-TW" altLang="en-US" sz="3200" dirty="0">
                <a:solidFill>
                  <a:schemeClr val="tx1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錄取生即取得各該校系入學</a:t>
            </a:r>
            <a:r>
              <a:rPr lang="zh-TW" altLang="en-US" sz="3200" dirty="0" smtClean="0">
                <a:solidFill>
                  <a:schemeClr val="tx1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資格</a:t>
            </a:r>
            <a:endParaRPr lang="en-US" altLang="zh-TW" sz="3200" dirty="0" smtClean="0">
              <a:solidFill>
                <a:schemeClr val="tx1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0" indent="0" defTabSz="457185">
              <a:lnSpc>
                <a:spcPct val="90000"/>
              </a:lnSpc>
              <a:buNone/>
              <a:defRPr/>
            </a:pPr>
            <a:endParaRPr lang="zh-TW" altLang="en-US" sz="800" dirty="0">
              <a:solidFill>
                <a:schemeClr val="tx1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342889" indent="-342889" defTabSz="457185">
              <a:lnSpc>
                <a:spcPct val="90000"/>
              </a:lnSpc>
              <a:buFont typeface="Wingdings" panose="05000000000000000000" pitchFamily="2" charset="2"/>
              <a:buChar char="p"/>
              <a:defRPr/>
            </a:pPr>
            <a:r>
              <a:rPr lang="zh-TW" altLang="en-US" sz="32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無論放棄與否</a:t>
            </a:r>
            <a:r>
              <a:rPr lang="zh-TW" altLang="en-US" sz="3200" dirty="0" smtClean="0">
                <a:solidFill>
                  <a:schemeClr val="tx1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，一律</a:t>
            </a:r>
            <a:r>
              <a:rPr lang="zh-TW" altLang="en-US" sz="3200" u="sng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不得參加</a:t>
            </a:r>
            <a:r>
              <a:rPr lang="zh-TW" altLang="en-US" sz="32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當</a:t>
            </a:r>
            <a:r>
              <a:rPr lang="zh-TW" altLang="en-US" sz="32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年度</a:t>
            </a:r>
            <a:r>
              <a:rPr lang="zh-TW" altLang="en-US" sz="3200" u="sng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大學「個人</a:t>
            </a:r>
            <a:r>
              <a:rPr lang="zh-TW" altLang="en-US" sz="3200" u="sng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申請</a:t>
            </a:r>
            <a:r>
              <a:rPr lang="zh-TW" altLang="en-US" sz="3200" u="sng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」</a:t>
            </a:r>
            <a:r>
              <a:rPr lang="zh-TW" altLang="en-US" sz="32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及</a:t>
            </a:r>
            <a:r>
              <a:rPr lang="zh-TW" altLang="en-US" sz="3200" u="sng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科大「申請入學」</a:t>
            </a:r>
            <a:r>
              <a:rPr lang="zh-TW" altLang="en-US" sz="32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第一</a:t>
            </a:r>
            <a:r>
              <a:rPr lang="zh-TW" altLang="en-US" sz="32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階段</a:t>
            </a:r>
            <a:r>
              <a:rPr lang="zh-TW" altLang="en-US" sz="32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篩選</a:t>
            </a:r>
            <a:endParaRPr lang="en-US" altLang="zh-TW" sz="32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0" indent="0" defTabSz="457185">
              <a:lnSpc>
                <a:spcPct val="90000"/>
              </a:lnSpc>
              <a:buNone/>
              <a:defRPr/>
            </a:pPr>
            <a:endParaRPr lang="zh-TW" altLang="en-US" sz="800" dirty="0">
              <a:solidFill>
                <a:schemeClr val="tx1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342889" indent="-342889" defTabSz="457185">
              <a:buFont typeface="Wingdings" panose="05000000000000000000" pitchFamily="2" charset="2"/>
              <a:buChar char="p"/>
              <a:defRPr/>
            </a:pPr>
            <a:r>
              <a:rPr lang="zh-TW" altLang="en-US" sz="32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放棄入學</a:t>
            </a:r>
            <a:r>
              <a:rPr lang="zh-TW" altLang="en-US" sz="32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資格需依</a:t>
            </a:r>
            <a:r>
              <a:rPr lang="zh-TW" altLang="en-US" sz="3200" dirty="0" smtClean="0">
                <a:solidFill>
                  <a:schemeClr val="tx1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規定期限辦理，</a:t>
            </a:r>
            <a:r>
              <a:rPr lang="zh-TW" altLang="en-US" sz="3200" dirty="0">
                <a:solidFill>
                  <a:schemeClr val="tx1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否則一律</a:t>
            </a:r>
            <a:r>
              <a:rPr lang="zh-TW" altLang="en-US" sz="3200" u="sng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不得參加</a:t>
            </a:r>
            <a:r>
              <a:rPr lang="zh-TW" altLang="en-US" sz="32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「</a:t>
            </a:r>
            <a:r>
              <a:rPr lang="zh-TW" altLang="en-US" sz="32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大學考試入學分發招生」及「四技二專各聯合登記分發入學招生」</a:t>
            </a:r>
            <a:r>
              <a:rPr lang="en-US" altLang="zh-TW" sz="32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(</a:t>
            </a:r>
            <a:r>
              <a:rPr lang="zh-TW" altLang="en-US" sz="32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放棄資格之缺額流用至考試入學</a:t>
            </a:r>
            <a:r>
              <a:rPr lang="en-US" altLang="zh-TW" sz="32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)</a:t>
            </a:r>
          </a:p>
          <a:p>
            <a:pPr marL="0" indent="0" defTabSz="457185">
              <a:lnSpc>
                <a:spcPct val="90000"/>
              </a:lnSpc>
              <a:buNone/>
              <a:defRPr/>
            </a:pPr>
            <a:endParaRPr lang="zh-TW" altLang="en-US" sz="3200" dirty="0">
              <a:solidFill>
                <a:schemeClr val="tx1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342889" indent="-342889" defTabSz="457185">
              <a:lnSpc>
                <a:spcPct val="90000"/>
              </a:lnSpc>
              <a:buFont typeface="Wingdings" panose="05000000000000000000" pitchFamily="2" charset="2"/>
              <a:buChar char="p"/>
              <a:defRPr/>
            </a:pPr>
            <a:r>
              <a:rPr lang="zh-TW" altLang="en-US" sz="3200" dirty="0" smtClean="0">
                <a:solidFill>
                  <a:schemeClr val="tx1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入學</a:t>
            </a:r>
            <a:r>
              <a:rPr lang="zh-TW" altLang="en-US" sz="3200" dirty="0">
                <a:solidFill>
                  <a:schemeClr val="tx1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後可否轉系，由各大學自訂</a:t>
            </a:r>
          </a:p>
        </p:txBody>
      </p:sp>
      <p:sp>
        <p:nvSpPr>
          <p:cNvPr id="59395" name="標題 1"/>
          <p:cNvSpPr>
            <a:spLocks/>
          </p:cNvSpPr>
          <p:nvPr/>
        </p:nvSpPr>
        <p:spPr bwMode="auto">
          <a:xfrm>
            <a:off x="3455719" y="196717"/>
            <a:ext cx="6258297" cy="129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 anchor="ctr"/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TW" altLang="en-US" sz="4800" u="sng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分發錄取生權利義務</a:t>
            </a:r>
          </a:p>
        </p:txBody>
      </p:sp>
      <p:sp>
        <p:nvSpPr>
          <p:cNvPr id="59396" name="投影片編號版面配置區 1"/>
          <p:cNvSpPr txBox="1">
            <a:spLocks noGrp="1"/>
          </p:cNvSpPr>
          <p:nvPr/>
        </p:nvSpPr>
        <p:spPr bwMode="auto">
          <a:xfrm>
            <a:off x="8148505" y="6355493"/>
            <a:ext cx="2210168" cy="36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 anchor="ctr"/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27C51A04-DEBA-4097-B95E-1A5B72C3A72C}" type="slidenum">
              <a:rPr kumimoji="0" lang="en-US" altLang="zh-TW" sz="1270">
                <a:latin typeface="Calibri" panose="020F0502020204030204" pitchFamily="34" charset="0"/>
              </a:rPr>
              <a:pPr algn="r" eaLnBrk="1" hangingPunct="1"/>
              <a:t>10</a:t>
            </a:fld>
            <a:endParaRPr kumimoji="0" lang="en-US" altLang="zh-TW" sz="1270">
              <a:latin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193" y="0"/>
            <a:ext cx="3022600" cy="720080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zh-TW" altLang="en-US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繁星推薦</a:t>
            </a:r>
            <a:r>
              <a:rPr lang="en-US" altLang="zh-TW" sz="2000" dirty="0" smtClean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(9/10)</a:t>
            </a:r>
            <a:endParaRPr lang="zh-TW" altLang="en-US" sz="2000" dirty="0">
              <a:ln>
                <a:solidFill>
                  <a:srgbClr val="FFFF00"/>
                </a:solidFill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4864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0"/>
          <p:cNvSpPr txBox="1">
            <a:spLocks noChangeArrowheads="1"/>
          </p:cNvSpPr>
          <p:nvPr/>
        </p:nvSpPr>
        <p:spPr bwMode="auto">
          <a:xfrm>
            <a:off x="1924269" y="2272651"/>
            <a:ext cx="8315325" cy="216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 anchor="ctr"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lang="zh-TW" altLang="zh-TW" sz="12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HY각헤드라인M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HY각헤드라인M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HY각헤드라인M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HY각헤드라인M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1800"/>
              </a:spcBef>
              <a:buClrTx/>
              <a:buFontTx/>
              <a:buNone/>
              <a:defRPr/>
            </a:pPr>
            <a:r>
              <a:rPr kumimoji="0" lang="zh-TW" altLang="en-US" sz="6000" b="1" dirty="0">
                <a:solidFill>
                  <a:srgbClr val="003366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itchFamily="18" charset="0"/>
              </a:rPr>
              <a:t>第</a:t>
            </a:r>
            <a:r>
              <a:rPr kumimoji="0" lang="en-US" altLang="zh-TW" sz="6000" b="1" dirty="0">
                <a:solidFill>
                  <a:srgbClr val="003366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itchFamily="18" charset="0"/>
              </a:rPr>
              <a:t>1-7</a:t>
            </a:r>
            <a:r>
              <a:rPr kumimoji="0" lang="zh-TW" altLang="en-US" sz="6000" b="1" dirty="0">
                <a:solidFill>
                  <a:srgbClr val="003366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itchFamily="18" charset="0"/>
              </a:rPr>
              <a:t>類學</a:t>
            </a:r>
            <a:r>
              <a:rPr kumimoji="0" lang="zh-TW" altLang="en-US" sz="6000" b="1" dirty="0" smtClean="0">
                <a:solidFill>
                  <a:srgbClr val="003366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itchFamily="18" charset="0"/>
              </a:rPr>
              <a:t>群</a:t>
            </a:r>
            <a:endParaRPr kumimoji="0" lang="en-US" altLang="zh-TW" sz="6000" b="1" dirty="0" smtClean="0">
              <a:solidFill>
                <a:srgbClr val="003366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ts val="1800"/>
              </a:spcBef>
              <a:buClrTx/>
              <a:buFontTx/>
              <a:buNone/>
              <a:defRPr/>
            </a:pPr>
            <a:r>
              <a:rPr kumimoji="0" lang="zh-TW" altLang="en-US" sz="6000" b="1" dirty="0" smtClean="0">
                <a:solidFill>
                  <a:srgbClr val="003366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itchFamily="18" charset="0"/>
              </a:rPr>
              <a:t>分發</a:t>
            </a:r>
            <a:r>
              <a:rPr kumimoji="0" lang="zh-TW" altLang="en-US" sz="6000" b="1" dirty="0">
                <a:solidFill>
                  <a:srgbClr val="003366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itchFamily="18" charset="0"/>
              </a:rPr>
              <a:t>比序說明範例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192" y="0"/>
            <a:ext cx="3202241" cy="720080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zh-TW" altLang="en-US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繁星推薦</a:t>
            </a:r>
            <a:r>
              <a:rPr lang="en-US" altLang="zh-TW" sz="2000" dirty="0" smtClean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(10/10)</a:t>
            </a:r>
            <a:endParaRPr lang="zh-TW" altLang="en-US" sz="2000" dirty="0">
              <a:ln>
                <a:solidFill>
                  <a:srgbClr val="FFFF00"/>
                </a:solidFill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4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31"/>
          <p:cNvSpPr>
            <a:spLocks noChangeArrowheads="1"/>
          </p:cNvSpPr>
          <p:nvPr/>
        </p:nvSpPr>
        <p:spPr bwMode="auto">
          <a:xfrm>
            <a:off x="3042444" y="279888"/>
            <a:ext cx="765019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defTabSz="914400" eaLnBrk="1" fontAlgn="base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zh-TW" altLang="en-US" sz="2800" dirty="0">
                <a:solidFill>
                  <a:prstClr val="black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高中對同一所大學每一學群至多可推薦</a:t>
            </a:r>
            <a:r>
              <a:rPr lang="en-US" altLang="zh-TW" sz="2800" dirty="0">
                <a:solidFill>
                  <a:prstClr val="black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2</a:t>
            </a:r>
            <a:r>
              <a:rPr lang="zh-TW" altLang="en-US" sz="2800" dirty="0">
                <a:solidFill>
                  <a:prstClr val="black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名學生</a:t>
            </a:r>
            <a:endParaRPr lang="zh-TW" altLang="zh-TW" sz="2800" dirty="0">
              <a:solidFill>
                <a:prstClr val="black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</p:txBody>
      </p:sp>
      <p:grpSp>
        <p:nvGrpSpPr>
          <p:cNvPr id="16387" name="Group 26"/>
          <p:cNvGrpSpPr>
            <a:grpSpLocks/>
          </p:cNvGrpSpPr>
          <p:nvPr/>
        </p:nvGrpSpPr>
        <p:grpSpPr bwMode="auto">
          <a:xfrm>
            <a:off x="421211" y="1439215"/>
            <a:ext cx="1415977" cy="2933021"/>
            <a:chOff x="1841" y="3711"/>
            <a:chExt cx="2231" cy="4616"/>
          </a:xfrm>
        </p:grpSpPr>
        <p:sp>
          <p:nvSpPr>
            <p:cNvPr id="16407" name="文字方塊 23"/>
            <p:cNvSpPr txBox="1">
              <a:spLocks noChangeArrowheads="1"/>
            </p:cNvSpPr>
            <p:nvPr/>
          </p:nvSpPr>
          <p:spPr bwMode="auto">
            <a:xfrm>
              <a:off x="2992" y="4859"/>
              <a:ext cx="45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defTabSz="914400" eaLnBrk="1" fontAlgn="base" hangingPunct="1">
                <a:spcBef>
                  <a:spcPts val="500"/>
                </a:spcBef>
                <a:spcAft>
                  <a:spcPts val="500"/>
                </a:spcAft>
                <a:buNone/>
                <a:defRPr/>
              </a:pPr>
              <a:r>
                <a:rPr lang="en-US" altLang="zh-TW" sz="2000" b="1" dirty="0">
                  <a:solidFill>
                    <a:srgbClr val="9C85C0">
                      <a:lumMod val="75000"/>
                      <a:lumOff val="25000"/>
                    </a:srgbClr>
                  </a:solidFill>
                  <a:latin typeface="Calibri" pitchFamily="34" charset="0"/>
                  <a:ea typeface="新細明體" charset="-120"/>
                </a:rPr>
                <a:t>1</a:t>
              </a:r>
              <a:endParaRPr lang="zh-TW" altLang="zh-TW" sz="2000" b="1" dirty="0">
                <a:solidFill>
                  <a:srgbClr val="9C85C0">
                    <a:lumMod val="75000"/>
                    <a:lumOff val="25000"/>
                  </a:srgbClr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6408" name="文字方塊 24"/>
            <p:cNvSpPr txBox="1">
              <a:spLocks noChangeArrowheads="1"/>
            </p:cNvSpPr>
            <p:nvPr/>
          </p:nvSpPr>
          <p:spPr bwMode="auto">
            <a:xfrm>
              <a:off x="2992" y="5810"/>
              <a:ext cx="450" cy="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defTabSz="914400" eaLnBrk="1" fontAlgn="base" hangingPunct="1">
                <a:spcBef>
                  <a:spcPts val="500"/>
                </a:spcBef>
                <a:spcAft>
                  <a:spcPts val="500"/>
                </a:spcAft>
                <a:buNone/>
                <a:defRPr/>
              </a:pPr>
              <a:r>
                <a:rPr lang="en-US" altLang="zh-TW" sz="2000" b="1" dirty="0">
                  <a:solidFill>
                    <a:srgbClr val="9C85C0">
                      <a:lumMod val="75000"/>
                      <a:lumOff val="25000"/>
                    </a:srgbClr>
                  </a:solidFill>
                  <a:latin typeface="Calibri" pitchFamily="34" charset="0"/>
                  <a:ea typeface="新細明體" charset="-120"/>
                </a:rPr>
                <a:t>2</a:t>
              </a:r>
              <a:endParaRPr lang="zh-TW" altLang="zh-TW" sz="2000" b="1" dirty="0">
                <a:solidFill>
                  <a:srgbClr val="9C85C0">
                    <a:lumMod val="75000"/>
                    <a:lumOff val="25000"/>
                  </a:srgbClr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6409" name="文字方塊 25"/>
            <p:cNvSpPr txBox="1">
              <a:spLocks noChangeArrowheads="1"/>
            </p:cNvSpPr>
            <p:nvPr/>
          </p:nvSpPr>
          <p:spPr bwMode="auto">
            <a:xfrm>
              <a:off x="2992" y="6721"/>
              <a:ext cx="450" cy="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defTabSz="914400" eaLnBrk="1" fontAlgn="base" hangingPunct="1">
                <a:spcBef>
                  <a:spcPts val="500"/>
                </a:spcBef>
                <a:spcAft>
                  <a:spcPts val="500"/>
                </a:spcAft>
                <a:buNone/>
                <a:defRPr/>
              </a:pPr>
              <a:r>
                <a:rPr lang="en-US" altLang="zh-TW" sz="2000" b="1" dirty="0">
                  <a:solidFill>
                    <a:srgbClr val="9C85C0">
                      <a:lumMod val="75000"/>
                      <a:lumOff val="25000"/>
                    </a:srgbClr>
                  </a:solidFill>
                  <a:latin typeface="Calibri" pitchFamily="34" charset="0"/>
                  <a:ea typeface="新細明體" charset="-120"/>
                </a:rPr>
                <a:t>3</a:t>
              </a:r>
              <a:endParaRPr lang="zh-TW" altLang="zh-TW" sz="2000" b="1" dirty="0">
                <a:solidFill>
                  <a:srgbClr val="9C85C0">
                    <a:lumMod val="75000"/>
                    <a:lumOff val="25000"/>
                  </a:srgbClr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6410" name="文字方塊 26"/>
            <p:cNvSpPr txBox="1">
              <a:spLocks noChangeArrowheads="1"/>
            </p:cNvSpPr>
            <p:nvPr/>
          </p:nvSpPr>
          <p:spPr bwMode="auto">
            <a:xfrm>
              <a:off x="1841" y="3711"/>
              <a:ext cx="2231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defTabSz="914400" eaLnBrk="1" fontAlgn="base" hangingPunct="1">
                <a:spcBef>
                  <a:spcPts val="500"/>
                </a:spcBef>
                <a:spcAft>
                  <a:spcPts val="500"/>
                </a:spcAft>
                <a:buNone/>
                <a:defRPr/>
              </a:pPr>
              <a:r>
                <a:rPr lang="zh-TW" altLang="en-US" sz="2400" b="1" dirty="0" smtClean="0">
                  <a:solidFill>
                    <a:srgbClr val="0000FF"/>
                  </a:solidFill>
                  <a:latin typeface="王漢宗細黑體繁" panose="02000500000000000000" pitchFamily="2" charset="-120"/>
                  <a:ea typeface="王漢宗細黑體繁" panose="02000500000000000000" pitchFamily="2" charset="-120"/>
                </a:rPr>
                <a:t>推薦</a:t>
              </a:r>
              <a:r>
                <a:rPr lang="zh-TW" altLang="en-US" sz="2400" b="1" dirty="0">
                  <a:solidFill>
                    <a:srgbClr val="0000FF"/>
                  </a:solidFill>
                  <a:latin typeface="王漢宗細黑體繁" panose="02000500000000000000" pitchFamily="2" charset="-120"/>
                  <a:ea typeface="王漢宗細黑體繁" panose="02000500000000000000" pitchFamily="2" charset="-120"/>
                </a:rPr>
                <a:t>順序</a:t>
              </a:r>
              <a:endParaRPr lang="zh-TW" altLang="zh-TW" sz="24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endParaRPr>
            </a:p>
          </p:txBody>
        </p:sp>
        <p:sp>
          <p:nvSpPr>
            <p:cNvPr id="16411" name="文字方塊 29"/>
            <p:cNvSpPr txBox="1">
              <a:spLocks noChangeArrowheads="1"/>
            </p:cNvSpPr>
            <p:nvPr/>
          </p:nvSpPr>
          <p:spPr bwMode="auto">
            <a:xfrm>
              <a:off x="2992" y="7678"/>
              <a:ext cx="450" cy="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defTabSz="914400" eaLnBrk="1" fontAlgn="base" hangingPunct="1">
                <a:spcBef>
                  <a:spcPts val="500"/>
                </a:spcBef>
                <a:spcAft>
                  <a:spcPts val="500"/>
                </a:spcAft>
                <a:buNone/>
                <a:defRPr/>
              </a:pPr>
              <a:r>
                <a:rPr lang="en-US" altLang="zh-TW" sz="2000" b="1" dirty="0">
                  <a:solidFill>
                    <a:srgbClr val="9C85C0">
                      <a:lumMod val="75000"/>
                      <a:lumOff val="25000"/>
                    </a:srgbClr>
                  </a:solidFill>
                  <a:latin typeface="Calibri" pitchFamily="34" charset="0"/>
                  <a:ea typeface="新細明體" charset="-120"/>
                </a:rPr>
                <a:t>4</a:t>
              </a:r>
              <a:endParaRPr lang="zh-TW" altLang="zh-TW" sz="2000" b="1" dirty="0">
                <a:solidFill>
                  <a:srgbClr val="9C85C0">
                    <a:lumMod val="75000"/>
                    <a:lumOff val="25000"/>
                  </a:srgbClr>
                </a:solidFill>
                <a:latin typeface="Arial" charset="0"/>
                <a:ea typeface="新細明體" charset="-120"/>
              </a:endParaRPr>
            </a:p>
          </p:txBody>
        </p:sp>
      </p:grpSp>
      <p:pic>
        <p:nvPicPr>
          <p:cNvPr id="1638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794" y="929681"/>
            <a:ext cx="2459368" cy="537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/>
          </p:nvPr>
        </p:nvGraphicFramePr>
        <p:xfrm>
          <a:off x="1567656" y="2103650"/>
          <a:ext cx="1474788" cy="2316504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1474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8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王漢宗細黑體繁" panose="02000500000000000000" pitchFamily="2" charset="-120"/>
                          <a:ea typeface="王漢宗細黑體繁" panose="02000500000000000000" pitchFamily="2" charset="-120"/>
                        </a:rPr>
                        <a:t>考生甲</a:t>
                      </a:r>
                      <a:endParaRPr lang="zh-TW" altLang="en-US" sz="3200" dirty="0">
                        <a:latin typeface="王漢宗細黑體繁" panose="02000500000000000000" pitchFamily="2" charset="-120"/>
                        <a:ea typeface="王漢宗細黑體繁" panose="02000500000000000000" pitchFamily="2" charset="-120"/>
                      </a:endParaRPr>
                    </a:p>
                  </a:txBody>
                  <a:tcPr marL="91534" marR="91534" marT="45723" marB="4572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王漢宗細黑體繁" panose="02000500000000000000" pitchFamily="2" charset="-120"/>
                          <a:ea typeface="王漢宗細黑體繁" panose="02000500000000000000" pitchFamily="2" charset="-120"/>
                        </a:rPr>
                        <a:t>考生乙</a:t>
                      </a:r>
                      <a:endParaRPr lang="zh-TW" altLang="en-US" sz="3200" dirty="0">
                        <a:latin typeface="王漢宗細黑體繁" panose="02000500000000000000" pitchFamily="2" charset="-120"/>
                        <a:ea typeface="王漢宗細黑體繁" panose="02000500000000000000" pitchFamily="2" charset="-120"/>
                      </a:endParaRPr>
                    </a:p>
                  </a:txBody>
                  <a:tcPr marL="91534" marR="91534"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王漢宗細黑體繁" panose="02000500000000000000" pitchFamily="2" charset="-120"/>
                          <a:ea typeface="王漢宗細黑體繁" panose="02000500000000000000" pitchFamily="2" charset="-120"/>
                        </a:rPr>
                        <a:t>考生丙</a:t>
                      </a:r>
                      <a:endParaRPr lang="zh-TW" altLang="en-US" sz="3200" dirty="0">
                        <a:latin typeface="王漢宗細黑體繁" panose="02000500000000000000" pitchFamily="2" charset="-120"/>
                        <a:ea typeface="王漢宗細黑體繁" panose="02000500000000000000" pitchFamily="2" charset="-120"/>
                      </a:endParaRPr>
                    </a:p>
                  </a:txBody>
                  <a:tcPr marL="91534" marR="91534"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王漢宗細黑體繁" panose="02000500000000000000" pitchFamily="2" charset="-120"/>
                          <a:ea typeface="王漢宗細黑體繁" panose="02000500000000000000" pitchFamily="2" charset="-120"/>
                        </a:rPr>
                        <a:t>考生丁</a:t>
                      </a:r>
                      <a:endParaRPr lang="zh-TW" altLang="en-US" sz="3200" dirty="0">
                        <a:latin typeface="王漢宗細黑體繁" panose="02000500000000000000" pitchFamily="2" charset="-120"/>
                        <a:ea typeface="王漢宗細黑體繁" panose="02000500000000000000" pitchFamily="2" charset="-120"/>
                      </a:endParaRPr>
                    </a:p>
                  </a:txBody>
                  <a:tcPr marL="91534" marR="91534" marT="45723" marB="4572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6402" name="直線單箭頭接點 3"/>
          <p:cNvCxnSpPr>
            <a:cxnSpLocks noChangeShapeType="1"/>
          </p:cNvCxnSpPr>
          <p:nvPr/>
        </p:nvCxnSpPr>
        <p:spPr bwMode="auto">
          <a:xfrm flipV="1">
            <a:off x="3800475" y="3530600"/>
            <a:ext cx="4713288" cy="2159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6" name="直線單箭頭接點 5"/>
          <p:cNvCxnSpPr/>
          <p:nvPr/>
        </p:nvCxnSpPr>
        <p:spPr bwMode="auto">
          <a:xfrm>
            <a:off x="3077853" y="2397403"/>
            <a:ext cx="4452941" cy="863323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 bwMode="auto">
          <a:xfrm>
            <a:off x="3090553" y="3018632"/>
            <a:ext cx="4440241" cy="2212778"/>
          </a:xfrm>
          <a:prstGeom prst="straightConnector1">
            <a:avLst/>
          </a:prstGeom>
          <a:ln w="28575">
            <a:solidFill>
              <a:srgbClr val="0000FF"/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 bwMode="auto">
          <a:xfrm flipV="1">
            <a:off x="3077852" y="1654299"/>
            <a:ext cx="4404833" cy="1936205"/>
          </a:xfrm>
          <a:prstGeom prst="straightConnector1">
            <a:avLst/>
          </a:prstGeom>
          <a:ln w="28575" cmpd="sng">
            <a:solidFill>
              <a:srgbClr val="CC0066"/>
            </a:solidFill>
            <a:headEnd type="none" w="med" len="med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 bwMode="auto">
          <a:xfrm flipV="1">
            <a:off x="3077851" y="1755859"/>
            <a:ext cx="4404834" cy="2484438"/>
          </a:xfrm>
          <a:prstGeom prst="straightConnector1">
            <a:avLst/>
          </a:prstGeom>
          <a:ln w="28575">
            <a:solidFill>
              <a:srgbClr val="CC0066"/>
            </a:solidFill>
            <a:headEnd type="none" w="med" len="med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42602" y="-11411"/>
            <a:ext cx="2176202" cy="445165"/>
          </a:xfrm>
          <a:prstGeom prst="rect">
            <a:avLst/>
          </a:prstGeom>
          <a:solidFill>
            <a:srgbClr val="FF3399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2800" b="1" kern="0" noProof="0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分發比序</a:t>
            </a:r>
            <a:r>
              <a:rPr lang="en-US" altLang="zh-TW" sz="2000" b="1" kern="0" noProof="0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(1/6)</a:t>
            </a:r>
            <a:endParaRPr kumimoji="0" lang="zh-TW" altLang="en-US" sz="2000" b="1" i="0" u="none" strike="noStrike" kern="0" cap="none" spc="0" normalizeH="0" baseline="0" noProof="0" dirty="0">
              <a:ln>
                <a:solidFill>
                  <a:srgbClr val="FFFF0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709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349209" y="415812"/>
            <a:ext cx="57600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第一輪分發比序</a:t>
            </a:r>
            <a:endParaRPr lang="zh-TW" altLang="en-US" sz="24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7411" name="群組 8"/>
          <p:cNvGrpSpPr>
            <a:grpSpLocks/>
          </p:cNvGrpSpPr>
          <p:nvPr/>
        </p:nvGrpSpPr>
        <p:grpSpPr bwMode="auto">
          <a:xfrm>
            <a:off x="1988156" y="2956718"/>
            <a:ext cx="1895475" cy="2095500"/>
            <a:chOff x="0" y="0"/>
            <a:chExt cx="18954" cy="20979"/>
          </a:xfrm>
        </p:grpSpPr>
        <p:sp>
          <p:nvSpPr>
            <p:cNvPr id="16409" name="矩形圖說文字 4"/>
            <p:cNvSpPr>
              <a:spLocks noChangeArrowheads="1"/>
            </p:cNvSpPr>
            <p:nvPr/>
          </p:nvSpPr>
          <p:spPr bwMode="auto">
            <a:xfrm>
              <a:off x="0" y="0"/>
              <a:ext cx="18954" cy="12381"/>
            </a:xfrm>
            <a:prstGeom prst="wedgeRectCallout">
              <a:avLst>
                <a:gd name="adj1" fmla="val -20833"/>
                <a:gd name="adj2" fmla="val 62500"/>
              </a:avLst>
            </a:prstGeom>
            <a:solidFill>
              <a:srgbClr val="FFFF99"/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志願序一：電機工程學系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志願序二：資訊管理學系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志願序三：通訊工程學系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志願序四：資訊工程學系</a:t>
              </a:r>
              <a:endParaRPr lang="zh-TW" altLang="zh-TW" sz="1300" dirty="0">
                <a:solidFill>
                  <a:schemeClr val="tx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432" name="文字方塊 7"/>
            <p:cNvSpPr txBox="1">
              <a:spLocks noChangeArrowheads="1"/>
            </p:cNvSpPr>
            <p:nvPr/>
          </p:nvSpPr>
          <p:spPr bwMode="auto">
            <a:xfrm>
              <a:off x="2160" y="15128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甲</a:t>
              </a:r>
              <a:endParaRPr lang="zh-TW" altLang="zh-TW" sz="3200" b="1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grpSp>
        <p:nvGrpSpPr>
          <p:cNvPr id="17412" name="群組 9"/>
          <p:cNvGrpSpPr>
            <a:grpSpLocks/>
          </p:cNvGrpSpPr>
          <p:nvPr/>
        </p:nvGrpSpPr>
        <p:grpSpPr bwMode="auto">
          <a:xfrm>
            <a:off x="4099655" y="2956718"/>
            <a:ext cx="1895475" cy="2095500"/>
            <a:chOff x="0" y="0"/>
            <a:chExt cx="18954" cy="20979"/>
          </a:xfrm>
        </p:grpSpPr>
        <p:sp>
          <p:nvSpPr>
            <p:cNvPr id="17429" name="矩形圖說文字 10"/>
            <p:cNvSpPr>
              <a:spLocks noChangeArrowheads="1"/>
            </p:cNvSpPr>
            <p:nvPr/>
          </p:nvSpPr>
          <p:spPr bwMode="auto">
            <a:xfrm>
              <a:off x="0" y="0"/>
              <a:ext cx="18954" cy="12382"/>
            </a:xfrm>
            <a:prstGeom prst="wedgeRectCallout">
              <a:avLst>
                <a:gd name="adj1" fmla="val -20833"/>
                <a:gd name="adj2" fmla="val 6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志願序一：生命科學系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志願序二：心理學系</a:t>
              </a:r>
              <a:endParaRPr lang="zh-TW" altLang="zh-TW" sz="1300" dirty="0">
                <a:solidFill>
                  <a:schemeClr val="tx1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7430" name="文字方塊 13"/>
            <p:cNvSpPr txBox="1">
              <a:spLocks noChangeArrowheads="1"/>
            </p:cNvSpPr>
            <p:nvPr/>
          </p:nvSpPr>
          <p:spPr bwMode="auto">
            <a:xfrm>
              <a:off x="2861" y="15128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乙</a:t>
              </a:r>
              <a:endParaRPr lang="zh-TW" altLang="zh-TW" sz="3200" b="1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grpSp>
        <p:nvGrpSpPr>
          <p:cNvPr id="17413" name="群組 16"/>
          <p:cNvGrpSpPr>
            <a:grpSpLocks/>
          </p:cNvGrpSpPr>
          <p:nvPr/>
        </p:nvGrpSpPr>
        <p:grpSpPr bwMode="auto">
          <a:xfrm>
            <a:off x="6236529" y="2956718"/>
            <a:ext cx="1895475" cy="2095500"/>
            <a:chOff x="0" y="0"/>
            <a:chExt cx="18954" cy="20979"/>
          </a:xfrm>
        </p:grpSpPr>
        <p:sp>
          <p:nvSpPr>
            <p:cNvPr id="17427" name="矩形圖說文字 17"/>
            <p:cNvSpPr>
              <a:spLocks noChangeArrowheads="1"/>
            </p:cNvSpPr>
            <p:nvPr/>
          </p:nvSpPr>
          <p:spPr bwMode="auto">
            <a:xfrm>
              <a:off x="0" y="0"/>
              <a:ext cx="18954" cy="12382"/>
            </a:xfrm>
            <a:prstGeom prst="wedgeRectCallout">
              <a:avLst>
                <a:gd name="adj1" fmla="val -20833"/>
                <a:gd name="adj2" fmla="val 6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志願序一：企業管理學系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志願序二：中國文學系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志願序三：財經法律學系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志願序四：犯罪防治學系</a:t>
              </a:r>
              <a:endParaRPr lang="zh-TW" altLang="zh-TW" sz="1300">
                <a:solidFill>
                  <a:schemeClr val="tx1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7428" name="文字方塊 28"/>
            <p:cNvSpPr txBox="1">
              <a:spLocks noChangeArrowheads="1"/>
            </p:cNvSpPr>
            <p:nvPr/>
          </p:nvSpPr>
          <p:spPr bwMode="auto">
            <a:xfrm>
              <a:off x="2927" y="15128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丙</a:t>
              </a:r>
              <a:endParaRPr lang="zh-TW" altLang="zh-TW" sz="3200" b="1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grpSp>
        <p:nvGrpSpPr>
          <p:cNvPr id="17414" name="群組 29"/>
          <p:cNvGrpSpPr>
            <a:grpSpLocks/>
          </p:cNvGrpSpPr>
          <p:nvPr/>
        </p:nvGrpSpPr>
        <p:grpSpPr bwMode="auto">
          <a:xfrm>
            <a:off x="8325679" y="2956718"/>
            <a:ext cx="1895475" cy="2095500"/>
            <a:chOff x="0" y="0"/>
            <a:chExt cx="18954" cy="20979"/>
          </a:xfrm>
        </p:grpSpPr>
        <p:sp>
          <p:nvSpPr>
            <p:cNvPr id="17425" name="矩形圖說文字 34"/>
            <p:cNvSpPr>
              <a:spLocks noChangeArrowheads="1"/>
            </p:cNvSpPr>
            <p:nvPr/>
          </p:nvSpPr>
          <p:spPr bwMode="auto">
            <a:xfrm>
              <a:off x="0" y="0"/>
              <a:ext cx="18954" cy="12382"/>
            </a:xfrm>
            <a:prstGeom prst="wedgeRectCallout">
              <a:avLst>
                <a:gd name="adj1" fmla="val -20833"/>
                <a:gd name="adj2" fmla="val 6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志願序一：財經法律學系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志願序二：犯罪防治學系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志願序三：外國語文學系</a:t>
              </a:r>
              <a:endPara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志願序四：勞工關係學系</a:t>
              </a:r>
            </a:p>
          </p:txBody>
        </p:sp>
        <p:sp>
          <p:nvSpPr>
            <p:cNvPr id="17426" name="文字方塊 37"/>
            <p:cNvSpPr txBox="1">
              <a:spLocks noChangeArrowheads="1"/>
            </p:cNvSpPr>
            <p:nvPr/>
          </p:nvSpPr>
          <p:spPr bwMode="auto">
            <a:xfrm>
              <a:off x="2388" y="15128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丁</a:t>
              </a:r>
              <a:endParaRPr lang="zh-TW" altLang="zh-TW" sz="3200" b="1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sp>
        <p:nvSpPr>
          <p:cNvPr id="17415" name="矩形 38"/>
          <p:cNvSpPr>
            <a:spLocks noChangeArrowheads="1"/>
          </p:cNvSpPr>
          <p:nvPr/>
        </p:nvSpPr>
        <p:spPr bwMode="auto">
          <a:xfrm>
            <a:off x="1980441" y="1175094"/>
            <a:ext cx="851217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zh-TW" altLang="zh-TW" sz="2000" b="1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步驟一：</a:t>
            </a:r>
            <a:endParaRPr lang="en-US" altLang="zh-TW" sz="2000" b="1" dirty="0">
              <a:solidFill>
                <a:srgbClr val="29292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zh-TW" altLang="zh-TW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首先針對</a:t>
            </a:r>
            <a:r>
              <a:rPr lang="zh-TW" altLang="en-US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推薦順位</a:t>
            </a:r>
            <a:r>
              <a:rPr lang="en-US" altLang="zh-TW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</a:t>
            </a:r>
            <a:r>
              <a:rPr lang="zh-TW" altLang="en-US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的「考生甲」進行比序分發，假設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考生甲錄取志願序二資訊管理系</a:t>
            </a:r>
            <a:r>
              <a:rPr lang="zh-TW" altLang="en-US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。</a:t>
            </a:r>
            <a:endParaRPr lang="en-US" altLang="zh-TW" sz="2000" dirty="0">
              <a:solidFill>
                <a:srgbClr val="29292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16393" name="文字方塊 2"/>
          <p:cNvSpPr txBox="1">
            <a:spLocks noChangeArrowheads="1"/>
          </p:cNvSpPr>
          <p:nvPr/>
        </p:nvSpPr>
        <p:spPr bwMode="auto">
          <a:xfrm>
            <a:off x="2100967" y="2451894"/>
            <a:ext cx="1619250" cy="376237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推薦順位：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zh-TW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94" name="文字方塊 2"/>
          <p:cNvSpPr txBox="1">
            <a:spLocks noChangeArrowheads="1"/>
          </p:cNvSpPr>
          <p:nvPr/>
        </p:nvSpPr>
        <p:spPr bwMode="auto">
          <a:xfrm>
            <a:off x="4243670" y="2451894"/>
            <a:ext cx="1619250" cy="369887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推薦順位：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zh-TW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95" name="文字方塊 2"/>
          <p:cNvSpPr txBox="1">
            <a:spLocks noChangeArrowheads="1"/>
          </p:cNvSpPr>
          <p:nvPr/>
        </p:nvSpPr>
        <p:spPr bwMode="auto">
          <a:xfrm>
            <a:off x="6347653" y="2451894"/>
            <a:ext cx="1619250" cy="369887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zh-TW" altLang="en-US" sz="18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推薦順位：</a:t>
            </a:r>
            <a:r>
              <a:rPr lang="en-US" altLang="zh-TW" sz="18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lang="zh-TW" altLang="zh-TW" sz="1800" b="1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96" name="文字方塊 2"/>
          <p:cNvSpPr txBox="1">
            <a:spLocks noChangeArrowheads="1"/>
          </p:cNvSpPr>
          <p:nvPr/>
        </p:nvSpPr>
        <p:spPr bwMode="auto">
          <a:xfrm>
            <a:off x="8476491" y="2451894"/>
            <a:ext cx="1619250" cy="369887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推薦順位：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endParaRPr lang="zh-TW" altLang="zh-TW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59630" y="5881272"/>
            <a:ext cx="1152525" cy="576263"/>
          </a:xfrm>
          <a:prstGeom prst="rect">
            <a:avLst/>
          </a:prstGeom>
          <a:solidFill>
            <a:srgbClr val="FFA3A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錄取</a:t>
            </a:r>
          </a:p>
        </p:txBody>
      </p:sp>
      <p:pic>
        <p:nvPicPr>
          <p:cNvPr id="25" name="圖片 24" descr="少女 - GATAG｜フリー素材集 壱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126" y="4501355"/>
            <a:ext cx="630282" cy="1296000"/>
          </a:xfrm>
          <a:prstGeom prst="rect">
            <a:avLst/>
          </a:prstGeom>
        </p:spPr>
      </p:pic>
      <p:pic>
        <p:nvPicPr>
          <p:cNvPr id="4" name="圖片 3" descr="무료 벡터 그래픽: 아이들, 남자아이, 여자아이, 공부 - Pixabay의 무료 이미지 - 171623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956"/>
          <a:stretch/>
        </p:blipFill>
        <p:spPr>
          <a:xfrm>
            <a:off x="7084198" y="4501355"/>
            <a:ext cx="845939" cy="1296000"/>
          </a:xfrm>
          <a:prstGeom prst="rect">
            <a:avLst/>
          </a:prstGeom>
        </p:spPr>
      </p:pic>
      <p:pic>
        <p:nvPicPr>
          <p:cNvPr id="29" name="圖片 28" descr="Kostenlose Vektorgrafik: Graduierung, Absolvent, Schüler - Kostenloses Bild auf Pixabay - 1496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789" y="4523769"/>
            <a:ext cx="998946" cy="1056898"/>
          </a:xfrm>
          <a:prstGeom prst="rect">
            <a:avLst/>
          </a:prstGeom>
        </p:spPr>
      </p:pic>
      <p:pic>
        <p:nvPicPr>
          <p:cNvPr id="3" name="圖片 2" descr="Goodbye Toddlerhood | Behind starburst eyes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62"/>
          <a:stretch/>
        </p:blipFill>
        <p:spPr>
          <a:xfrm>
            <a:off x="2702100" y="4395980"/>
            <a:ext cx="750512" cy="129600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14A2-F90A-4FD2-8991-41AA8BFFB8A0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-42602" y="-11411"/>
            <a:ext cx="2176202" cy="445165"/>
          </a:xfrm>
          <a:prstGeom prst="rect">
            <a:avLst/>
          </a:prstGeom>
          <a:solidFill>
            <a:srgbClr val="FF3399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2800" b="1" kern="0" noProof="0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分發比序</a:t>
            </a:r>
            <a:r>
              <a:rPr lang="en-US" altLang="zh-TW" sz="2000" b="1" kern="0" noProof="0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(2/6)</a:t>
            </a:r>
            <a:endParaRPr kumimoji="0" lang="zh-TW" altLang="en-US" sz="2000" b="1" i="0" u="none" strike="noStrike" kern="0" cap="none" spc="0" normalizeH="0" baseline="0" noProof="0" dirty="0">
              <a:ln>
                <a:solidFill>
                  <a:srgbClr val="FFFF0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165636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群組 8"/>
          <p:cNvGrpSpPr>
            <a:grpSpLocks/>
          </p:cNvGrpSpPr>
          <p:nvPr/>
        </p:nvGrpSpPr>
        <p:grpSpPr bwMode="auto">
          <a:xfrm>
            <a:off x="1919289" y="2888950"/>
            <a:ext cx="1895475" cy="2097088"/>
            <a:chOff x="0" y="0"/>
            <a:chExt cx="18954" cy="20979"/>
          </a:xfrm>
        </p:grpSpPr>
        <p:sp>
          <p:nvSpPr>
            <p:cNvPr id="16409" name="矩形圖說文字 4"/>
            <p:cNvSpPr>
              <a:spLocks noChangeArrowheads="1"/>
            </p:cNvSpPr>
            <p:nvPr/>
          </p:nvSpPr>
          <p:spPr bwMode="auto">
            <a:xfrm>
              <a:off x="0" y="0"/>
              <a:ext cx="18954" cy="12387"/>
            </a:xfrm>
            <a:prstGeom prst="wedgeRectCallout">
              <a:avLst>
                <a:gd name="adj1" fmla="val -20833"/>
                <a:gd name="adj2" fmla="val 62500"/>
              </a:avLst>
            </a:prstGeom>
            <a:solidFill>
              <a:srgbClr val="FFFF99"/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志願序二：資訊管理學系</a:t>
              </a:r>
            </a:p>
          </p:txBody>
        </p:sp>
        <p:sp>
          <p:nvSpPr>
            <p:cNvPr id="18458" name="文字方塊 7"/>
            <p:cNvSpPr txBox="1">
              <a:spLocks noChangeArrowheads="1"/>
            </p:cNvSpPr>
            <p:nvPr/>
          </p:nvSpPr>
          <p:spPr bwMode="auto">
            <a:xfrm>
              <a:off x="2696" y="15128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 dirty="0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甲</a:t>
              </a:r>
              <a:endParaRPr lang="zh-TW" altLang="zh-TW" sz="3200" b="1" dirty="0">
                <a:solidFill>
                  <a:schemeClr val="tx1"/>
                </a:solidFill>
                <a:latin typeface="Arial" charset="0"/>
                <a:ea typeface="新細明體" charset="-120"/>
              </a:endParaRPr>
            </a:p>
          </p:txBody>
        </p:sp>
      </p:grpSp>
      <p:grpSp>
        <p:nvGrpSpPr>
          <p:cNvPr id="18435" name="群組 9"/>
          <p:cNvGrpSpPr>
            <a:grpSpLocks/>
          </p:cNvGrpSpPr>
          <p:nvPr/>
        </p:nvGrpSpPr>
        <p:grpSpPr bwMode="auto">
          <a:xfrm>
            <a:off x="4081464" y="2888953"/>
            <a:ext cx="1895475" cy="2097088"/>
            <a:chOff x="0" y="0"/>
            <a:chExt cx="18954" cy="20979"/>
          </a:xfrm>
        </p:grpSpPr>
        <p:sp>
          <p:nvSpPr>
            <p:cNvPr id="16405" name="矩形圖說文字 10"/>
            <p:cNvSpPr>
              <a:spLocks noChangeArrowheads="1"/>
            </p:cNvSpPr>
            <p:nvPr/>
          </p:nvSpPr>
          <p:spPr bwMode="auto">
            <a:xfrm>
              <a:off x="0" y="0"/>
              <a:ext cx="18954" cy="12387"/>
            </a:xfrm>
            <a:prstGeom prst="wedgeRectCallout">
              <a:avLst>
                <a:gd name="adj1" fmla="val -20833"/>
                <a:gd name="adj2" fmla="val 62500"/>
              </a:avLst>
            </a:prstGeom>
            <a:solidFill>
              <a:schemeClr val="bg1">
                <a:lumMod val="95000"/>
              </a:schemeClr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志願序一：生命科學系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志願序二：心理學系</a:t>
              </a:r>
              <a:endParaRPr lang="zh-TW" altLang="zh-TW" sz="1300" dirty="0">
                <a:solidFill>
                  <a:schemeClr val="tx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8456" name="文字方塊 13"/>
            <p:cNvSpPr txBox="1">
              <a:spLocks noChangeArrowheads="1"/>
            </p:cNvSpPr>
            <p:nvPr/>
          </p:nvSpPr>
          <p:spPr bwMode="auto">
            <a:xfrm>
              <a:off x="2676" y="15128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乙</a:t>
              </a:r>
              <a:endParaRPr lang="zh-TW" altLang="zh-TW" sz="3200" b="1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grpSp>
        <p:nvGrpSpPr>
          <p:cNvPr id="18436" name="群組 16"/>
          <p:cNvGrpSpPr>
            <a:grpSpLocks/>
          </p:cNvGrpSpPr>
          <p:nvPr/>
        </p:nvGrpSpPr>
        <p:grpSpPr bwMode="auto">
          <a:xfrm>
            <a:off x="6288089" y="2926049"/>
            <a:ext cx="1895475" cy="2075252"/>
            <a:chOff x="0" y="2966"/>
            <a:chExt cx="18954" cy="20753"/>
          </a:xfrm>
        </p:grpSpPr>
        <p:sp>
          <p:nvSpPr>
            <p:cNvPr id="16401" name="矩形圖說文字 17"/>
            <p:cNvSpPr>
              <a:spLocks noChangeArrowheads="1"/>
            </p:cNvSpPr>
            <p:nvPr/>
          </p:nvSpPr>
          <p:spPr bwMode="auto">
            <a:xfrm>
              <a:off x="0" y="2966"/>
              <a:ext cx="18954" cy="12383"/>
            </a:xfrm>
            <a:prstGeom prst="wedgeRectCallout">
              <a:avLst>
                <a:gd name="adj1" fmla="val -20833"/>
                <a:gd name="adj2" fmla="val 62500"/>
              </a:avLst>
            </a:prstGeom>
            <a:solidFill>
              <a:schemeClr val="bg1">
                <a:lumMod val="95000"/>
              </a:schemeClr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志願序一：企業管理學系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志願序二：中國文學系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志願序三：財經法律學系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志願序四：犯罪防治學系</a:t>
              </a:r>
              <a:endParaRPr lang="zh-TW" altLang="zh-TW" sz="1300" dirty="0">
                <a:solidFill>
                  <a:schemeClr val="tx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8454" name="文字方塊 28"/>
            <p:cNvSpPr txBox="1">
              <a:spLocks noChangeArrowheads="1"/>
            </p:cNvSpPr>
            <p:nvPr/>
          </p:nvSpPr>
          <p:spPr bwMode="auto">
            <a:xfrm>
              <a:off x="2109" y="17868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 dirty="0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丙</a:t>
              </a:r>
              <a:endParaRPr lang="zh-TW" altLang="zh-TW" sz="3200" b="1" dirty="0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grpSp>
        <p:nvGrpSpPr>
          <p:cNvPr id="18437" name="群組 29"/>
          <p:cNvGrpSpPr>
            <a:grpSpLocks/>
          </p:cNvGrpSpPr>
          <p:nvPr/>
        </p:nvGrpSpPr>
        <p:grpSpPr bwMode="auto">
          <a:xfrm>
            <a:off x="8377239" y="2925822"/>
            <a:ext cx="1895475" cy="2060598"/>
            <a:chOff x="0" y="3212"/>
            <a:chExt cx="18954" cy="20614"/>
          </a:xfrm>
        </p:grpSpPr>
        <p:sp>
          <p:nvSpPr>
            <p:cNvPr id="16397" name="矩形圖說文字 34"/>
            <p:cNvSpPr>
              <a:spLocks noChangeArrowheads="1"/>
            </p:cNvSpPr>
            <p:nvPr/>
          </p:nvSpPr>
          <p:spPr bwMode="auto">
            <a:xfrm>
              <a:off x="0" y="3212"/>
              <a:ext cx="18954" cy="12387"/>
            </a:xfrm>
            <a:prstGeom prst="wedgeRectCallout">
              <a:avLst>
                <a:gd name="adj1" fmla="val -20833"/>
                <a:gd name="adj2" fmla="val 62500"/>
              </a:avLst>
            </a:prstGeom>
            <a:solidFill>
              <a:schemeClr val="bg1">
                <a:lumMod val="95000"/>
              </a:schemeClr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志願序一：財經法律學系</a:t>
              </a:r>
            </a:p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志願序二：犯罪防治學系</a:t>
              </a:r>
            </a:p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志願序三：外國語文學系</a:t>
              </a:r>
              <a:endPara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志願序四：勞工關係學系</a:t>
              </a:r>
            </a:p>
          </p:txBody>
        </p:sp>
        <p:sp>
          <p:nvSpPr>
            <p:cNvPr id="18452" name="文字方塊 37"/>
            <p:cNvSpPr txBox="1">
              <a:spLocks noChangeArrowheads="1"/>
            </p:cNvSpPr>
            <p:nvPr/>
          </p:nvSpPr>
          <p:spPr bwMode="auto">
            <a:xfrm>
              <a:off x="2393" y="17975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 dirty="0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丁</a:t>
              </a:r>
              <a:endParaRPr lang="zh-TW" altLang="zh-TW" sz="3200" b="1" dirty="0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sp>
        <p:nvSpPr>
          <p:cNvPr id="16393" name="文字方塊 2"/>
          <p:cNvSpPr txBox="1">
            <a:spLocks noChangeArrowheads="1"/>
          </p:cNvSpPr>
          <p:nvPr/>
        </p:nvSpPr>
        <p:spPr bwMode="auto">
          <a:xfrm>
            <a:off x="2063750" y="2362073"/>
            <a:ext cx="1619250" cy="374650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推薦順位：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zh-TW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94" name="文字方塊 2"/>
          <p:cNvSpPr txBox="1">
            <a:spLocks noChangeArrowheads="1"/>
          </p:cNvSpPr>
          <p:nvPr/>
        </p:nvSpPr>
        <p:spPr bwMode="auto">
          <a:xfrm>
            <a:off x="4223792" y="2349716"/>
            <a:ext cx="1619250" cy="368300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推薦順位：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zh-TW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95" name="文字方塊 2"/>
          <p:cNvSpPr txBox="1">
            <a:spLocks noChangeArrowheads="1"/>
          </p:cNvSpPr>
          <p:nvPr/>
        </p:nvSpPr>
        <p:spPr bwMode="auto">
          <a:xfrm>
            <a:off x="6399213" y="2362073"/>
            <a:ext cx="1619250" cy="368300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zh-TW" altLang="en-US" sz="18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推薦順位：</a:t>
            </a:r>
            <a:r>
              <a:rPr lang="en-US" altLang="zh-TW" sz="18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lang="zh-TW" altLang="zh-TW" sz="1800" b="1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96" name="文字方塊 2"/>
          <p:cNvSpPr txBox="1">
            <a:spLocks noChangeArrowheads="1"/>
          </p:cNvSpPr>
          <p:nvPr/>
        </p:nvSpPr>
        <p:spPr bwMode="auto">
          <a:xfrm>
            <a:off x="8528050" y="2349716"/>
            <a:ext cx="1619250" cy="368300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推薦順位：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endParaRPr lang="zh-TW" altLang="zh-TW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79651" y="5654371"/>
            <a:ext cx="1152525" cy="576262"/>
          </a:xfrm>
          <a:prstGeom prst="rect">
            <a:avLst/>
          </a:prstGeom>
          <a:solidFill>
            <a:srgbClr val="FFA3A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錄取</a:t>
            </a:r>
          </a:p>
        </p:txBody>
      </p:sp>
      <p:sp>
        <p:nvSpPr>
          <p:cNvPr id="18443" name="Rectangle 1"/>
          <p:cNvSpPr>
            <a:spLocks noChangeArrowheads="1"/>
          </p:cNvSpPr>
          <p:nvPr/>
        </p:nvSpPr>
        <p:spPr bwMode="auto">
          <a:xfrm>
            <a:off x="2188899" y="900704"/>
            <a:ext cx="8135938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zh-TW" altLang="zh-TW" sz="2000" b="1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步驟二：</a:t>
            </a:r>
          </a:p>
          <a:p>
            <a:pPr algn="just">
              <a:spcBef>
                <a:spcPts val="600"/>
              </a:spcBef>
              <a:buNone/>
            </a:pPr>
            <a:r>
              <a:rPr lang="zh-TW" altLang="en-US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總則</a:t>
            </a:r>
            <a:r>
              <a:rPr lang="zh-TW" altLang="zh-TW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規定：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第一輪分發，</a:t>
            </a:r>
            <a:r>
              <a:rPr lang="zh-TW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各大學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於</a:t>
            </a:r>
            <a:r>
              <a:rPr lang="zh-TW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第一至第三類學群錄取同一推薦學校學生以</a:t>
            </a:r>
            <a:r>
              <a:rPr lang="en-US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名為限</a:t>
            </a:r>
            <a:r>
              <a:rPr lang="zh-TW" altLang="en-US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，故推薦順位</a:t>
            </a:r>
            <a:r>
              <a:rPr lang="en-US" altLang="zh-TW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2-4</a:t>
            </a:r>
            <a:r>
              <a:rPr lang="zh-TW" altLang="en-US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的考生乙、丙、丁在第一輪不再進行比序分發，其分發結果皆為</a:t>
            </a:r>
            <a:r>
              <a:rPr lang="en-US" altLang="zh-TW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【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已錄取較高順位考生</a:t>
            </a:r>
            <a:r>
              <a:rPr lang="en-US" altLang="zh-TW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】</a:t>
            </a:r>
            <a:r>
              <a:rPr lang="zh-TW" altLang="en-US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。</a:t>
            </a:r>
            <a:endParaRPr lang="en-US" altLang="zh-TW" sz="2000" dirty="0">
              <a:solidFill>
                <a:srgbClr val="29292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333875" y="5666729"/>
            <a:ext cx="1690688" cy="576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已錄取較高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順位學生</a:t>
            </a:r>
          </a:p>
        </p:txBody>
      </p:sp>
      <p:sp>
        <p:nvSpPr>
          <p:cNvPr id="33" name="矩形 32"/>
          <p:cNvSpPr/>
          <p:nvPr/>
        </p:nvSpPr>
        <p:spPr>
          <a:xfrm>
            <a:off x="8582025" y="5691439"/>
            <a:ext cx="1690688" cy="576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已錄取較高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順位學生</a:t>
            </a:r>
          </a:p>
        </p:txBody>
      </p:sp>
      <p:sp>
        <p:nvSpPr>
          <p:cNvPr id="34" name="矩形 33"/>
          <p:cNvSpPr/>
          <p:nvPr/>
        </p:nvSpPr>
        <p:spPr>
          <a:xfrm>
            <a:off x="6418264" y="5679082"/>
            <a:ext cx="1690687" cy="576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已錄取較高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順位學生</a:t>
            </a:r>
          </a:p>
        </p:txBody>
      </p:sp>
      <p:pic>
        <p:nvPicPr>
          <p:cNvPr id="27" name="圖片 26" descr="少女 - GATAG｜フリー素材集 壱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943" y="4182421"/>
            <a:ext cx="630282" cy="1296000"/>
          </a:xfrm>
          <a:prstGeom prst="rect">
            <a:avLst/>
          </a:prstGeom>
        </p:spPr>
      </p:pic>
      <p:pic>
        <p:nvPicPr>
          <p:cNvPr id="28" name="圖片 27" descr="무료 벡터 그래픽: 아이들, 남자아이, 여자아이, 공부 - Pixabay의 무료 이미지 - 171623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956"/>
          <a:stretch/>
        </p:blipFill>
        <p:spPr>
          <a:xfrm>
            <a:off x="7094053" y="4281275"/>
            <a:ext cx="845939" cy="1296000"/>
          </a:xfrm>
          <a:prstGeom prst="rect">
            <a:avLst/>
          </a:prstGeom>
        </p:spPr>
      </p:pic>
      <p:pic>
        <p:nvPicPr>
          <p:cNvPr id="30" name="圖片 29" descr="Kostenlose Vektorgrafik: Graduierung, Absolvent, Schüler - Kostenloses Bild auf Pixabay - 1496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346" y="4359737"/>
            <a:ext cx="998946" cy="1056898"/>
          </a:xfrm>
          <a:prstGeom prst="rect">
            <a:avLst/>
          </a:prstGeom>
        </p:spPr>
      </p:pic>
      <p:pic>
        <p:nvPicPr>
          <p:cNvPr id="29" name="圖片 28" descr="Goodbye Toddlerhood | Behind starburst eyes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62"/>
          <a:stretch/>
        </p:blipFill>
        <p:spPr>
          <a:xfrm>
            <a:off x="2757257" y="4256561"/>
            <a:ext cx="750512" cy="1296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14A2-F90A-4FD2-8991-41AA8BFFB8A0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-42602" y="-11411"/>
            <a:ext cx="2176202" cy="445165"/>
          </a:xfrm>
          <a:prstGeom prst="rect">
            <a:avLst/>
          </a:prstGeom>
          <a:solidFill>
            <a:srgbClr val="FF3399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2800" b="1" kern="0" noProof="0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分發比序</a:t>
            </a:r>
            <a:r>
              <a:rPr lang="en-US" altLang="zh-TW" sz="2000" b="1" kern="0" noProof="0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(3/6)</a:t>
            </a:r>
            <a:endParaRPr kumimoji="0" lang="zh-TW" altLang="en-US" sz="2000" b="1" i="0" u="none" strike="noStrike" kern="0" cap="none" spc="0" normalizeH="0" baseline="0" noProof="0" dirty="0">
              <a:ln>
                <a:solidFill>
                  <a:srgbClr val="FFFF0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96686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群組 8"/>
          <p:cNvGrpSpPr>
            <a:grpSpLocks/>
          </p:cNvGrpSpPr>
          <p:nvPr/>
        </p:nvGrpSpPr>
        <p:grpSpPr bwMode="auto">
          <a:xfrm>
            <a:off x="1919289" y="2480215"/>
            <a:ext cx="1895475" cy="2060102"/>
            <a:chOff x="0" y="990"/>
            <a:chExt cx="18954" cy="20609"/>
          </a:xfrm>
        </p:grpSpPr>
        <p:sp>
          <p:nvSpPr>
            <p:cNvPr id="16409" name="矩形圖說文字 4"/>
            <p:cNvSpPr>
              <a:spLocks noChangeArrowheads="1"/>
            </p:cNvSpPr>
            <p:nvPr/>
          </p:nvSpPr>
          <p:spPr bwMode="auto">
            <a:xfrm>
              <a:off x="0" y="990"/>
              <a:ext cx="18954" cy="12387"/>
            </a:xfrm>
            <a:prstGeom prst="wedgeRectCallout">
              <a:avLst>
                <a:gd name="adj1" fmla="val -20833"/>
                <a:gd name="adj2" fmla="val 62500"/>
              </a:avLst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志願序二：資訊管理學系</a:t>
              </a:r>
            </a:p>
          </p:txBody>
        </p:sp>
        <p:sp>
          <p:nvSpPr>
            <p:cNvPr id="19486" name="文字方塊 7"/>
            <p:cNvSpPr txBox="1">
              <a:spLocks noChangeArrowheads="1"/>
            </p:cNvSpPr>
            <p:nvPr/>
          </p:nvSpPr>
          <p:spPr bwMode="auto">
            <a:xfrm>
              <a:off x="2691" y="15748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 dirty="0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甲</a:t>
              </a:r>
              <a:endParaRPr lang="zh-TW" altLang="zh-TW" sz="3200" b="1" dirty="0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grpSp>
        <p:nvGrpSpPr>
          <p:cNvPr id="19459" name="群組 9"/>
          <p:cNvGrpSpPr>
            <a:grpSpLocks/>
          </p:cNvGrpSpPr>
          <p:nvPr/>
        </p:nvGrpSpPr>
        <p:grpSpPr bwMode="auto">
          <a:xfrm>
            <a:off x="4081464" y="2455397"/>
            <a:ext cx="1895475" cy="2159062"/>
            <a:chOff x="0" y="0"/>
            <a:chExt cx="18954" cy="21599"/>
          </a:xfrm>
        </p:grpSpPr>
        <p:sp>
          <p:nvSpPr>
            <p:cNvPr id="16405" name="矩形圖說文字 10"/>
            <p:cNvSpPr>
              <a:spLocks noChangeArrowheads="1"/>
            </p:cNvSpPr>
            <p:nvPr/>
          </p:nvSpPr>
          <p:spPr bwMode="auto">
            <a:xfrm>
              <a:off x="0" y="0"/>
              <a:ext cx="18954" cy="12387"/>
            </a:xfrm>
            <a:prstGeom prst="wedgeRectCallout">
              <a:avLst>
                <a:gd name="adj1" fmla="val -20833"/>
                <a:gd name="adj2" fmla="val 62500"/>
              </a:avLst>
            </a:prstGeom>
            <a:solidFill>
              <a:schemeClr val="bg1">
                <a:lumMod val="95000"/>
              </a:schemeClr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志願序一：生命科學系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志願序二：心理學系</a:t>
              </a:r>
              <a:endParaRPr lang="zh-TW" altLang="zh-TW" sz="1300" dirty="0">
                <a:solidFill>
                  <a:schemeClr val="tx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9484" name="文字方塊 13"/>
            <p:cNvSpPr txBox="1">
              <a:spLocks noChangeArrowheads="1"/>
            </p:cNvSpPr>
            <p:nvPr/>
          </p:nvSpPr>
          <p:spPr bwMode="auto">
            <a:xfrm>
              <a:off x="2861" y="15748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 dirty="0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乙</a:t>
              </a:r>
              <a:endParaRPr lang="zh-TW" altLang="zh-TW" sz="3200" b="1" dirty="0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grpSp>
        <p:nvGrpSpPr>
          <p:cNvPr id="19460" name="群組 16"/>
          <p:cNvGrpSpPr>
            <a:grpSpLocks/>
          </p:cNvGrpSpPr>
          <p:nvPr/>
        </p:nvGrpSpPr>
        <p:grpSpPr bwMode="auto">
          <a:xfrm>
            <a:off x="6288089" y="2443116"/>
            <a:ext cx="1895475" cy="2159062"/>
            <a:chOff x="0" y="248"/>
            <a:chExt cx="18954" cy="21599"/>
          </a:xfrm>
        </p:grpSpPr>
        <p:sp>
          <p:nvSpPr>
            <p:cNvPr id="16401" name="矩形圖說文字 17"/>
            <p:cNvSpPr>
              <a:spLocks noChangeArrowheads="1"/>
            </p:cNvSpPr>
            <p:nvPr/>
          </p:nvSpPr>
          <p:spPr bwMode="auto">
            <a:xfrm>
              <a:off x="0" y="248"/>
              <a:ext cx="18954" cy="12387"/>
            </a:xfrm>
            <a:prstGeom prst="wedgeRectCallout">
              <a:avLst>
                <a:gd name="adj1" fmla="val -20833"/>
                <a:gd name="adj2" fmla="val 62500"/>
              </a:avLst>
            </a:prstGeom>
            <a:solidFill>
              <a:srgbClr val="FFFF99"/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志願序一：企業管理學系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志願序二：中國文學系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志願序三：財經法律學系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志願序四：犯罪防治學系</a:t>
              </a:r>
              <a:endParaRPr lang="zh-TW" altLang="zh-TW" sz="1300" dirty="0">
                <a:solidFill>
                  <a:schemeClr val="tx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9482" name="文字方塊 28"/>
            <p:cNvSpPr txBox="1">
              <a:spLocks noChangeArrowheads="1"/>
            </p:cNvSpPr>
            <p:nvPr/>
          </p:nvSpPr>
          <p:spPr bwMode="auto">
            <a:xfrm>
              <a:off x="3117" y="15996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 dirty="0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丙</a:t>
              </a:r>
              <a:endParaRPr lang="zh-TW" altLang="zh-TW" sz="3200" b="1" dirty="0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grpSp>
        <p:nvGrpSpPr>
          <p:cNvPr id="19461" name="群組 29"/>
          <p:cNvGrpSpPr>
            <a:grpSpLocks/>
          </p:cNvGrpSpPr>
          <p:nvPr/>
        </p:nvGrpSpPr>
        <p:grpSpPr bwMode="auto">
          <a:xfrm>
            <a:off x="8377239" y="2418554"/>
            <a:ext cx="1895475" cy="2109482"/>
            <a:chOff x="0" y="744"/>
            <a:chExt cx="18954" cy="21103"/>
          </a:xfrm>
        </p:grpSpPr>
        <p:sp>
          <p:nvSpPr>
            <p:cNvPr id="16397" name="矩形圖說文字 34"/>
            <p:cNvSpPr>
              <a:spLocks noChangeArrowheads="1"/>
            </p:cNvSpPr>
            <p:nvPr/>
          </p:nvSpPr>
          <p:spPr bwMode="auto">
            <a:xfrm>
              <a:off x="0" y="744"/>
              <a:ext cx="18954" cy="12387"/>
            </a:xfrm>
            <a:prstGeom prst="wedgeRectCallout">
              <a:avLst>
                <a:gd name="adj1" fmla="val -20833"/>
                <a:gd name="adj2" fmla="val 62500"/>
              </a:avLst>
            </a:prstGeom>
            <a:solidFill>
              <a:srgbClr val="FFFF99"/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志願序一：財經法律學系</a:t>
              </a:r>
            </a:p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志願序二：犯罪防治學系</a:t>
              </a:r>
            </a:p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志願序三：外國語文學系</a:t>
              </a:r>
              <a:endPara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志願序四：勞工關係學系</a:t>
              </a:r>
            </a:p>
          </p:txBody>
        </p:sp>
        <p:sp>
          <p:nvSpPr>
            <p:cNvPr id="19480" name="文字方塊 37"/>
            <p:cNvSpPr txBox="1">
              <a:spLocks noChangeArrowheads="1"/>
            </p:cNvSpPr>
            <p:nvPr/>
          </p:nvSpPr>
          <p:spPr bwMode="auto">
            <a:xfrm>
              <a:off x="3108" y="15996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 dirty="0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丁</a:t>
              </a:r>
              <a:endParaRPr lang="zh-TW" altLang="zh-TW" sz="3200" b="1" dirty="0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sp>
        <p:nvSpPr>
          <p:cNvPr id="16393" name="文字方塊 2"/>
          <p:cNvSpPr txBox="1">
            <a:spLocks noChangeArrowheads="1"/>
          </p:cNvSpPr>
          <p:nvPr/>
        </p:nvSpPr>
        <p:spPr bwMode="auto">
          <a:xfrm>
            <a:off x="2063750" y="1998117"/>
            <a:ext cx="1619250" cy="376237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推薦順位：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zh-TW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94" name="文字方塊 2"/>
          <p:cNvSpPr txBox="1">
            <a:spLocks noChangeArrowheads="1"/>
          </p:cNvSpPr>
          <p:nvPr/>
        </p:nvSpPr>
        <p:spPr bwMode="auto">
          <a:xfrm>
            <a:off x="4243388" y="1998117"/>
            <a:ext cx="1619250" cy="369887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推薦順位：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zh-TW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95" name="文字方塊 2"/>
          <p:cNvSpPr txBox="1">
            <a:spLocks noChangeArrowheads="1"/>
          </p:cNvSpPr>
          <p:nvPr/>
        </p:nvSpPr>
        <p:spPr bwMode="auto">
          <a:xfrm>
            <a:off x="6399213" y="1998117"/>
            <a:ext cx="1619250" cy="369887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推薦順位：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lang="zh-TW" altLang="zh-TW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96" name="文字方塊 2"/>
          <p:cNvSpPr txBox="1">
            <a:spLocks noChangeArrowheads="1"/>
          </p:cNvSpPr>
          <p:nvPr/>
        </p:nvSpPr>
        <p:spPr bwMode="auto">
          <a:xfrm>
            <a:off x="8528050" y="1998117"/>
            <a:ext cx="1619250" cy="369887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推薦順位：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endParaRPr lang="zh-TW" altLang="zh-TW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51089" y="5212755"/>
            <a:ext cx="1152525" cy="576263"/>
          </a:xfrm>
          <a:prstGeom prst="rect">
            <a:avLst/>
          </a:prstGeom>
          <a:solidFill>
            <a:srgbClr val="FFA3A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錄取</a:t>
            </a:r>
          </a:p>
        </p:txBody>
      </p:sp>
      <p:sp>
        <p:nvSpPr>
          <p:cNvPr id="32" name="矩形 31"/>
          <p:cNvSpPr/>
          <p:nvPr/>
        </p:nvSpPr>
        <p:spPr>
          <a:xfrm>
            <a:off x="4130444" y="5212758"/>
            <a:ext cx="1690688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已錄取較高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順位學生</a:t>
            </a:r>
          </a:p>
        </p:txBody>
      </p:sp>
      <p:sp>
        <p:nvSpPr>
          <p:cNvPr id="33" name="矩形 32"/>
          <p:cNvSpPr/>
          <p:nvPr/>
        </p:nvSpPr>
        <p:spPr>
          <a:xfrm>
            <a:off x="8366125" y="5237473"/>
            <a:ext cx="1690688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已錄取較高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順位學生</a:t>
            </a:r>
          </a:p>
        </p:txBody>
      </p:sp>
      <p:sp>
        <p:nvSpPr>
          <p:cNvPr id="34" name="矩形 33"/>
          <p:cNvSpPr/>
          <p:nvPr/>
        </p:nvSpPr>
        <p:spPr>
          <a:xfrm>
            <a:off x="6202364" y="5225116"/>
            <a:ext cx="1690687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已錄取較高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順位學生</a:t>
            </a:r>
          </a:p>
        </p:txBody>
      </p:sp>
      <p:sp>
        <p:nvSpPr>
          <p:cNvPr id="19470" name="Rectangle 1"/>
          <p:cNvSpPr>
            <a:spLocks noChangeArrowheads="1"/>
          </p:cNvSpPr>
          <p:nvPr/>
        </p:nvSpPr>
        <p:spPr bwMode="auto">
          <a:xfrm>
            <a:off x="2241551" y="843145"/>
            <a:ext cx="7921625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zh-TW" sz="2000" b="1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步驟三：</a:t>
            </a:r>
          </a:p>
          <a:p>
            <a:pPr algn="just">
              <a:spcBef>
                <a:spcPts val="10"/>
              </a:spcBef>
              <a:buNone/>
            </a:pPr>
            <a:r>
              <a:rPr lang="zh-TW" altLang="en-US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假設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考生丙、丁</a:t>
            </a:r>
            <a:r>
              <a:rPr lang="zh-TW" altLang="en-US" sz="2000" dirty="0">
                <a:solidFill>
                  <a:srgbClr val="29292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所填的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財經法律學系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經第一輪分發後招生名額尚有缺額，則針對該學系進行第二輪分發。</a:t>
            </a:r>
          </a:p>
        </p:txBody>
      </p:sp>
      <p:sp>
        <p:nvSpPr>
          <p:cNvPr id="3" name="左大括弧 2"/>
          <p:cNvSpPr/>
          <p:nvPr/>
        </p:nvSpPr>
        <p:spPr>
          <a:xfrm rot="16200000">
            <a:off x="8058827" y="4941849"/>
            <a:ext cx="360000" cy="2088000"/>
          </a:xfrm>
          <a:prstGeom prst="leftBrac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672263" y="6219825"/>
            <a:ext cx="3090862" cy="407988"/>
          </a:xfrm>
          <a:prstGeom prst="rect">
            <a:avLst/>
          </a:prstGeom>
          <a:solidFill>
            <a:srgbClr val="FFA3A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進入第二輪</a:t>
            </a:r>
          </a:p>
        </p:txBody>
      </p:sp>
      <p:cxnSp>
        <p:nvCxnSpPr>
          <p:cNvPr id="6" name="直線單箭頭接點 5"/>
          <p:cNvCxnSpPr/>
          <p:nvPr/>
        </p:nvCxnSpPr>
        <p:spPr>
          <a:xfrm flipH="1">
            <a:off x="4962598" y="5800191"/>
            <a:ext cx="0" cy="43200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4129788" y="6219825"/>
            <a:ext cx="1692000" cy="4079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未錄取</a:t>
            </a:r>
          </a:p>
        </p:txBody>
      </p:sp>
      <p:pic>
        <p:nvPicPr>
          <p:cNvPr id="5" name="圖片 4" descr="少女 - GATAG｜フリー素材集 壱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975" y="3847307"/>
            <a:ext cx="630282" cy="1296000"/>
          </a:xfrm>
          <a:prstGeom prst="rect">
            <a:avLst/>
          </a:prstGeom>
        </p:spPr>
      </p:pic>
      <p:pic>
        <p:nvPicPr>
          <p:cNvPr id="35" name="圖片 34" descr="무료 벡터 그래픽: 아이들, 남자아이, 여자아이, 공부 - Pixabay의 무료 이미지 - 171623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956"/>
          <a:stretch/>
        </p:blipFill>
        <p:spPr>
          <a:xfrm>
            <a:off x="7235826" y="3834950"/>
            <a:ext cx="845939" cy="1296000"/>
          </a:xfrm>
          <a:prstGeom prst="rect">
            <a:avLst/>
          </a:prstGeom>
        </p:spPr>
      </p:pic>
      <p:pic>
        <p:nvPicPr>
          <p:cNvPr id="36" name="圖片 35" descr="Kostenlose Vektorgrafik: Graduierung, Absolvent, Schüler - Kostenloses Bild auf Pixabay - 1496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913" y="3940457"/>
            <a:ext cx="998946" cy="1056898"/>
          </a:xfrm>
          <a:prstGeom prst="rect">
            <a:avLst/>
          </a:prstGeom>
        </p:spPr>
      </p:pic>
      <p:pic>
        <p:nvPicPr>
          <p:cNvPr id="31" name="圖片 30" descr="Goodbye Toddlerhood | Behind starburst eyes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62"/>
          <a:stretch/>
        </p:blipFill>
        <p:spPr>
          <a:xfrm>
            <a:off x="2761177" y="3834950"/>
            <a:ext cx="750512" cy="1296000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14A2-F90A-4FD2-8991-41AA8BFFB8A0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-42602" y="-11411"/>
            <a:ext cx="2176202" cy="445165"/>
          </a:xfrm>
          <a:prstGeom prst="rect">
            <a:avLst/>
          </a:prstGeom>
          <a:solidFill>
            <a:srgbClr val="FF3399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2800" b="1" kern="0" noProof="0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分發比序</a:t>
            </a:r>
            <a:r>
              <a:rPr lang="en-US" altLang="zh-TW" sz="2000" b="1" kern="0" noProof="0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(4/6)</a:t>
            </a:r>
            <a:endParaRPr kumimoji="0" lang="zh-TW" altLang="en-US" sz="2000" b="1" i="0" u="none" strike="noStrike" kern="0" cap="none" spc="0" normalizeH="0" baseline="0" noProof="0" dirty="0">
              <a:ln>
                <a:solidFill>
                  <a:srgbClr val="FFFF0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046301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群組 9"/>
          <p:cNvGrpSpPr>
            <a:grpSpLocks/>
          </p:cNvGrpSpPr>
          <p:nvPr/>
        </p:nvGrpSpPr>
        <p:grpSpPr bwMode="auto">
          <a:xfrm>
            <a:off x="2855914" y="3156922"/>
            <a:ext cx="1895475" cy="2060002"/>
            <a:chOff x="0" y="1979"/>
            <a:chExt cx="18954" cy="20608"/>
          </a:xfrm>
        </p:grpSpPr>
        <p:sp>
          <p:nvSpPr>
            <p:cNvPr id="16405" name="矩形圖說文字 10"/>
            <p:cNvSpPr>
              <a:spLocks noChangeArrowheads="1"/>
            </p:cNvSpPr>
            <p:nvPr/>
          </p:nvSpPr>
          <p:spPr bwMode="auto">
            <a:xfrm>
              <a:off x="0" y="1979"/>
              <a:ext cx="18954" cy="12387"/>
            </a:xfrm>
            <a:prstGeom prst="wedgeRectCallout">
              <a:avLst>
                <a:gd name="adj1" fmla="val -20833"/>
                <a:gd name="adj2" fmla="val 62500"/>
              </a:avLst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志願序一：企業管理學系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志願序二：中國文學系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志願序三：財經法律學系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志願序四：犯罪防治學系</a:t>
              </a:r>
              <a:endParaRPr lang="zh-TW" altLang="zh-TW" sz="1300" dirty="0">
                <a:solidFill>
                  <a:schemeClr val="tx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0495" name="文字方塊 13"/>
            <p:cNvSpPr txBox="1">
              <a:spLocks noChangeArrowheads="1"/>
            </p:cNvSpPr>
            <p:nvPr/>
          </p:nvSpPr>
          <p:spPr bwMode="auto">
            <a:xfrm>
              <a:off x="2676" y="16736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 dirty="0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丙</a:t>
              </a:r>
              <a:endParaRPr lang="zh-TW" altLang="zh-TW" sz="3200" b="1" dirty="0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grpSp>
        <p:nvGrpSpPr>
          <p:cNvPr id="20483" name="群組 16"/>
          <p:cNvGrpSpPr>
            <a:grpSpLocks/>
          </p:cNvGrpSpPr>
          <p:nvPr/>
        </p:nvGrpSpPr>
        <p:grpSpPr bwMode="auto">
          <a:xfrm>
            <a:off x="5280026" y="3193881"/>
            <a:ext cx="1895475" cy="2035013"/>
            <a:chOff x="0" y="0"/>
            <a:chExt cx="18954" cy="20358"/>
          </a:xfrm>
        </p:grpSpPr>
        <p:sp>
          <p:nvSpPr>
            <p:cNvPr id="16401" name="矩形圖說文字 17"/>
            <p:cNvSpPr>
              <a:spLocks noChangeArrowheads="1"/>
            </p:cNvSpPr>
            <p:nvPr/>
          </p:nvSpPr>
          <p:spPr bwMode="auto">
            <a:xfrm>
              <a:off x="0" y="0"/>
              <a:ext cx="18954" cy="12387"/>
            </a:xfrm>
            <a:prstGeom prst="wedgeRectCallout">
              <a:avLst>
                <a:gd name="adj1" fmla="val -20833"/>
                <a:gd name="adj2" fmla="val 62500"/>
              </a:avLst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志願序一：財經法律學系</a:t>
              </a:r>
            </a:p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志願序二：犯罪防治學系</a:t>
              </a:r>
            </a:p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志願序三：外國語文學系</a:t>
              </a:r>
              <a:endPara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志願序四：勞工關係學系</a:t>
              </a:r>
            </a:p>
          </p:txBody>
        </p:sp>
        <p:sp>
          <p:nvSpPr>
            <p:cNvPr id="20493" name="文字方塊 28"/>
            <p:cNvSpPr txBox="1">
              <a:spLocks noChangeArrowheads="1"/>
            </p:cNvSpPr>
            <p:nvPr/>
          </p:nvSpPr>
          <p:spPr bwMode="auto">
            <a:xfrm>
              <a:off x="2402" y="14507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 dirty="0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丁</a:t>
              </a:r>
              <a:endParaRPr lang="zh-TW" altLang="zh-TW" sz="3200" b="1" dirty="0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grpSp>
        <p:nvGrpSpPr>
          <p:cNvPr id="20484" name="群組 29"/>
          <p:cNvGrpSpPr>
            <a:grpSpLocks/>
          </p:cNvGrpSpPr>
          <p:nvPr/>
        </p:nvGrpSpPr>
        <p:grpSpPr bwMode="auto">
          <a:xfrm>
            <a:off x="7613651" y="3181796"/>
            <a:ext cx="1895475" cy="1928455"/>
            <a:chOff x="0" y="2227"/>
            <a:chExt cx="18954" cy="19285"/>
          </a:xfrm>
        </p:grpSpPr>
        <p:sp>
          <p:nvSpPr>
            <p:cNvPr id="16397" name="矩形圖說文字 34"/>
            <p:cNvSpPr>
              <a:spLocks noChangeArrowheads="1"/>
            </p:cNvSpPr>
            <p:nvPr/>
          </p:nvSpPr>
          <p:spPr bwMode="auto">
            <a:xfrm>
              <a:off x="0" y="2227"/>
              <a:ext cx="18954" cy="12383"/>
            </a:xfrm>
            <a:prstGeom prst="wedgeRectCallout">
              <a:avLst>
                <a:gd name="adj1" fmla="val -20833"/>
                <a:gd name="adj2" fmla="val 62500"/>
              </a:avLst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志願序一：中國文學系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志願序二：財經法律學系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志願序三：歷史學系</a:t>
              </a:r>
            </a:p>
          </p:txBody>
        </p:sp>
        <p:sp>
          <p:nvSpPr>
            <p:cNvPr id="20491" name="文字方塊 37"/>
            <p:cNvSpPr txBox="1">
              <a:spLocks noChangeArrowheads="1"/>
            </p:cNvSpPr>
            <p:nvPr/>
          </p:nvSpPr>
          <p:spPr bwMode="auto">
            <a:xfrm>
              <a:off x="2393" y="15661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 dirty="0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戊</a:t>
              </a:r>
              <a:endParaRPr lang="zh-TW" altLang="zh-TW" sz="3200" b="1" dirty="0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sp>
        <p:nvSpPr>
          <p:cNvPr id="20485" name="Rectangle 23"/>
          <p:cNvSpPr>
            <a:spLocks noChangeArrowheads="1"/>
          </p:cNvSpPr>
          <p:nvPr/>
        </p:nvSpPr>
        <p:spPr bwMode="auto">
          <a:xfrm>
            <a:off x="2135981" y="1390412"/>
            <a:ext cx="792003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步驟一：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假設考生丙、丁與他校考生戊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同時進入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財經法律學系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二輪分發比序階段，且該學系剩餘錄取名額為</a:t>
            </a:r>
            <a:r>
              <a:rPr lang="en-US" altLang="zh-TW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名，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由此</a:t>
            </a:r>
            <a:r>
              <a:rPr lang="en-US" altLang="zh-TW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3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名考生依分發比序項目進行比序分發。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347762" y="419630"/>
            <a:ext cx="57600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第二輪分發比序</a:t>
            </a:r>
            <a:endParaRPr lang="zh-TW" altLang="en-US" sz="24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6" name="圖片 15" descr="少女 - GATAG｜フリー素材集 壱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62" y="4636162"/>
            <a:ext cx="630282" cy="1296000"/>
          </a:xfrm>
          <a:prstGeom prst="rect">
            <a:avLst/>
          </a:prstGeom>
        </p:spPr>
      </p:pic>
      <p:pic>
        <p:nvPicPr>
          <p:cNvPr id="18" name="圖片 17" descr="무료 벡터 그래픽: 아이들, 남자아이, 여자아이, 공부 - Pixabay의 무료 이미지 - 171623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956"/>
          <a:stretch/>
        </p:blipFill>
        <p:spPr>
          <a:xfrm>
            <a:off x="3717152" y="4660874"/>
            <a:ext cx="845939" cy="1296000"/>
          </a:xfrm>
          <a:prstGeom prst="rect">
            <a:avLst/>
          </a:prstGeom>
        </p:spPr>
      </p:pic>
      <p:pic>
        <p:nvPicPr>
          <p:cNvPr id="3" name="圖片 2" descr="Goodbye Toddlerhood | Behind starburst eye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63"/>
          <a:stretch/>
        </p:blipFill>
        <p:spPr>
          <a:xfrm>
            <a:off x="8459904" y="4648519"/>
            <a:ext cx="827260" cy="1296000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14A2-F90A-4FD2-8991-41AA8BFFB8A0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-42602" y="-11411"/>
            <a:ext cx="2176202" cy="445165"/>
          </a:xfrm>
          <a:prstGeom prst="rect">
            <a:avLst/>
          </a:prstGeom>
          <a:solidFill>
            <a:srgbClr val="FF3399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2800" b="1" kern="0" noProof="0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分發比序</a:t>
            </a:r>
            <a:r>
              <a:rPr lang="en-US" altLang="zh-TW" sz="2000" b="1" kern="0" noProof="0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(5/6)</a:t>
            </a:r>
            <a:endParaRPr kumimoji="0" lang="zh-TW" altLang="en-US" sz="2000" b="1" i="0" u="none" strike="noStrike" kern="0" cap="none" spc="0" normalizeH="0" baseline="0" noProof="0" dirty="0">
              <a:ln>
                <a:solidFill>
                  <a:srgbClr val="FFFF0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385628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群組 9"/>
          <p:cNvGrpSpPr>
            <a:grpSpLocks/>
          </p:cNvGrpSpPr>
          <p:nvPr/>
        </p:nvGrpSpPr>
        <p:grpSpPr bwMode="auto">
          <a:xfrm>
            <a:off x="2743922" y="2643801"/>
            <a:ext cx="1895475" cy="2097087"/>
            <a:chOff x="0" y="0"/>
            <a:chExt cx="18954" cy="20979"/>
          </a:xfrm>
        </p:grpSpPr>
        <p:sp>
          <p:nvSpPr>
            <p:cNvPr id="16405" name="矩形圖說文字 10"/>
            <p:cNvSpPr>
              <a:spLocks noChangeArrowheads="1"/>
            </p:cNvSpPr>
            <p:nvPr/>
          </p:nvSpPr>
          <p:spPr bwMode="auto">
            <a:xfrm>
              <a:off x="0" y="0"/>
              <a:ext cx="18954" cy="12387"/>
            </a:xfrm>
            <a:prstGeom prst="wedgeRectCallout">
              <a:avLst>
                <a:gd name="adj1" fmla="val -20833"/>
                <a:gd name="adj2" fmla="val 62500"/>
              </a:avLst>
            </a:prstGeom>
            <a:solidFill>
              <a:srgbClr val="FFFF99"/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志願序三：財經法律學系</a:t>
              </a:r>
            </a:p>
          </p:txBody>
        </p:sp>
        <p:sp>
          <p:nvSpPr>
            <p:cNvPr id="21521" name="文字方塊 13"/>
            <p:cNvSpPr txBox="1">
              <a:spLocks noChangeArrowheads="1"/>
            </p:cNvSpPr>
            <p:nvPr/>
          </p:nvSpPr>
          <p:spPr bwMode="auto">
            <a:xfrm>
              <a:off x="2676" y="15128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 dirty="0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丙</a:t>
              </a:r>
              <a:endParaRPr lang="zh-TW" altLang="zh-TW" sz="3200" b="1" dirty="0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grpSp>
        <p:nvGrpSpPr>
          <p:cNvPr id="21507" name="群組 16"/>
          <p:cNvGrpSpPr>
            <a:grpSpLocks/>
          </p:cNvGrpSpPr>
          <p:nvPr/>
        </p:nvGrpSpPr>
        <p:grpSpPr bwMode="auto">
          <a:xfrm>
            <a:off x="5096597" y="2643801"/>
            <a:ext cx="1895475" cy="2097087"/>
            <a:chOff x="0" y="0"/>
            <a:chExt cx="18954" cy="20979"/>
          </a:xfrm>
        </p:grpSpPr>
        <p:sp>
          <p:nvSpPr>
            <p:cNvPr id="16401" name="矩形圖說文字 17"/>
            <p:cNvSpPr>
              <a:spLocks noChangeArrowheads="1"/>
            </p:cNvSpPr>
            <p:nvPr/>
          </p:nvSpPr>
          <p:spPr bwMode="auto">
            <a:xfrm>
              <a:off x="0" y="0"/>
              <a:ext cx="18954" cy="12387"/>
            </a:xfrm>
            <a:prstGeom prst="wedgeRectCallout">
              <a:avLst>
                <a:gd name="adj1" fmla="val -20833"/>
                <a:gd name="adj2" fmla="val 62500"/>
              </a:avLst>
            </a:prstGeom>
            <a:solidFill>
              <a:schemeClr val="bg1">
                <a:lumMod val="95000"/>
              </a:schemeClr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b="1" dirty="0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志願序一：財經法律學系</a:t>
              </a:r>
            </a:p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志願序二：犯罪防治學系</a:t>
              </a:r>
            </a:p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志願序三：外國語文學系</a:t>
              </a:r>
              <a:endPara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志願序四：勞工關係學系</a:t>
              </a:r>
            </a:p>
          </p:txBody>
        </p:sp>
        <p:sp>
          <p:nvSpPr>
            <p:cNvPr id="21519" name="文字方塊 28"/>
            <p:cNvSpPr txBox="1">
              <a:spLocks noChangeArrowheads="1"/>
            </p:cNvSpPr>
            <p:nvPr/>
          </p:nvSpPr>
          <p:spPr bwMode="auto">
            <a:xfrm>
              <a:off x="2402" y="15128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 dirty="0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丁</a:t>
              </a:r>
              <a:endParaRPr lang="zh-TW" altLang="zh-TW" sz="3200" b="1" dirty="0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grpSp>
        <p:nvGrpSpPr>
          <p:cNvPr id="21508" name="群組 29"/>
          <p:cNvGrpSpPr>
            <a:grpSpLocks/>
          </p:cNvGrpSpPr>
          <p:nvPr/>
        </p:nvGrpSpPr>
        <p:grpSpPr bwMode="auto">
          <a:xfrm>
            <a:off x="7447685" y="2643800"/>
            <a:ext cx="1895475" cy="2087562"/>
            <a:chOff x="0" y="0"/>
            <a:chExt cx="18954" cy="20892"/>
          </a:xfrm>
        </p:grpSpPr>
        <p:sp>
          <p:nvSpPr>
            <p:cNvPr id="16397" name="矩形圖說文字 34"/>
            <p:cNvSpPr>
              <a:spLocks noChangeArrowheads="1"/>
            </p:cNvSpPr>
            <p:nvPr/>
          </p:nvSpPr>
          <p:spPr bwMode="auto">
            <a:xfrm>
              <a:off x="0" y="0"/>
              <a:ext cx="18954" cy="12376"/>
            </a:xfrm>
            <a:prstGeom prst="wedgeRectCallout">
              <a:avLst>
                <a:gd name="adj1" fmla="val -20833"/>
                <a:gd name="adj2" fmla="val 62500"/>
              </a:avLst>
            </a:prstGeom>
            <a:solidFill>
              <a:schemeClr val="bg1">
                <a:lumMod val="95000"/>
              </a:schemeClr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志願序一：中國文學系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b="1" dirty="0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志願序二：財經法律學系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zh-TW" altLang="en-US" sz="1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志願序三：歷史學系</a:t>
              </a:r>
            </a:p>
          </p:txBody>
        </p:sp>
        <p:sp>
          <p:nvSpPr>
            <p:cNvPr id="21517" name="文字方塊 37"/>
            <p:cNvSpPr txBox="1">
              <a:spLocks noChangeArrowheads="1"/>
            </p:cNvSpPr>
            <p:nvPr/>
          </p:nvSpPr>
          <p:spPr bwMode="auto">
            <a:xfrm>
              <a:off x="2393" y="15041"/>
              <a:ext cx="5950" cy="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00">
                  <a:solidFill>
                    <a:srgbClr val="5F5F5F"/>
                  </a:solidFill>
                  <a:latin typeface="Times New Roman" pitchFamily="18" charset="0"/>
                  <a:ea typeface="HY견고딕" pitchFamily="18" charset="-127"/>
                  <a:cs typeface="Arial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zh-TW" altLang="en-US" sz="3200" b="1">
                  <a:solidFill>
                    <a:srgbClr val="000000"/>
                  </a:solidFill>
                  <a:latin typeface="Calibri" pitchFamily="34" charset="0"/>
                  <a:ea typeface="新細明體" charset="-120"/>
                </a:rPr>
                <a:t>戊</a:t>
              </a:r>
              <a:endParaRPr lang="zh-TW" altLang="zh-TW" sz="3200" b="1">
                <a:solidFill>
                  <a:srgbClr val="00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7579446" y="5517475"/>
            <a:ext cx="1690688" cy="576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未錄取</a:t>
            </a:r>
          </a:p>
        </p:txBody>
      </p:sp>
      <p:sp>
        <p:nvSpPr>
          <p:cNvPr id="34" name="矩形 33"/>
          <p:cNvSpPr/>
          <p:nvPr/>
        </p:nvSpPr>
        <p:spPr>
          <a:xfrm>
            <a:off x="5158510" y="5517475"/>
            <a:ext cx="1690687" cy="57626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進行下一個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志願校系比序</a:t>
            </a:r>
          </a:p>
        </p:txBody>
      </p:sp>
      <p:sp>
        <p:nvSpPr>
          <p:cNvPr id="21511" name="Rectangle 1"/>
          <p:cNvSpPr>
            <a:spLocks noChangeArrowheads="1"/>
          </p:cNvSpPr>
          <p:nvPr/>
        </p:nvSpPr>
        <p:spPr bwMode="auto">
          <a:xfrm>
            <a:off x="2195762" y="903859"/>
            <a:ext cx="806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zh-TW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步驟二：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考生丙在比序後成績勝過考生丁、戊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考生丙獲得錄取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，考生丁、戊則往下一個可分發的志願校系進行比序分發或是未錄取。將每個進入第二輪分發比序的考生都進行分發比序後，即得出第二輪分發之結果。</a:t>
            </a:r>
            <a:endParaRPr lang="en-US" altLang="zh-TW" sz="2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102697" y="5517475"/>
            <a:ext cx="1152525" cy="576263"/>
          </a:xfrm>
          <a:prstGeom prst="rect">
            <a:avLst/>
          </a:prstGeom>
          <a:solidFill>
            <a:srgbClr val="FFA3A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錄取</a:t>
            </a:r>
          </a:p>
        </p:txBody>
      </p:sp>
      <p:pic>
        <p:nvPicPr>
          <p:cNvPr id="18" name="圖片 17" descr="少女 - GATAG｜フリー素材集 壱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333" y="4047662"/>
            <a:ext cx="630282" cy="1296000"/>
          </a:xfrm>
          <a:prstGeom prst="rect">
            <a:avLst/>
          </a:prstGeom>
        </p:spPr>
      </p:pic>
      <p:pic>
        <p:nvPicPr>
          <p:cNvPr id="19" name="圖片 18" descr="무료 벡터 그래픽: 아이들, 남자아이, 여자아이, 공부 - Pixabay의 무료 이미지 - 171623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956"/>
          <a:stretch/>
        </p:blipFill>
        <p:spPr>
          <a:xfrm>
            <a:off x="3606557" y="4047662"/>
            <a:ext cx="845939" cy="1296000"/>
          </a:xfrm>
          <a:prstGeom prst="rect">
            <a:avLst/>
          </a:prstGeom>
        </p:spPr>
      </p:pic>
      <p:pic>
        <p:nvPicPr>
          <p:cNvPr id="20" name="圖片 19" descr="Goodbye Toddlerhood | Behind starburst eye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63"/>
          <a:stretch/>
        </p:blipFill>
        <p:spPr>
          <a:xfrm>
            <a:off x="8467135" y="4047662"/>
            <a:ext cx="827260" cy="1296000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14A2-F90A-4FD2-8991-41AA8BFFB8A0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-42602" y="-11411"/>
            <a:ext cx="2176202" cy="445165"/>
          </a:xfrm>
          <a:prstGeom prst="rect">
            <a:avLst/>
          </a:prstGeom>
          <a:solidFill>
            <a:srgbClr val="FF3399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2800" b="1" kern="0" noProof="0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分發比序</a:t>
            </a:r>
            <a:r>
              <a:rPr lang="en-US" altLang="zh-TW" sz="2000" b="1" kern="0" noProof="0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(6/6)</a:t>
            </a:r>
            <a:endParaRPr kumimoji="0" lang="zh-TW" altLang="en-US" sz="2000" b="1" i="0" u="none" strike="noStrike" kern="0" cap="none" spc="0" normalizeH="0" baseline="0" noProof="0" dirty="0">
              <a:ln>
                <a:solidFill>
                  <a:srgbClr val="FFFF0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373695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文字方塊 5"/>
          <p:cNvSpPr txBox="1">
            <a:spLocks noChangeArrowheads="1"/>
          </p:cNvSpPr>
          <p:nvPr/>
        </p:nvSpPr>
        <p:spPr bwMode="auto">
          <a:xfrm>
            <a:off x="2213803" y="2832602"/>
            <a:ext cx="7733428" cy="10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>
            <a:spAutoFit/>
          </a:bodyPr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 sz="6000" dirty="0" smtClean="0">
                <a:solidFill>
                  <a:srgbClr val="FF3399"/>
                </a:solidFill>
              </a:rPr>
              <a:t>官方文件</a:t>
            </a:r>
            <a:r>
              <a:rPr lang="zh-TW" altLang="en-US" sz="6000" dirty="0">
                <a:solidFill>
                  <a:srgbClr val="FF3399"/>
                </a:solidFill>
              </a:rPr>
              <a:t>及提醒</a:t>
            </a:r>
            <a:endParaRPr kumimoji="0" lang="zh-TW" altLang="en-US" sz="6000" dirty="0">
              <a:solidFill>
                <a:srgbClr val="FF3399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</p:txBody>
      </p:sp>
      <p:sp>
        <p:nvSpPr>
          <p:cNvPr id="60419" name="投影片編號版面配置區 1"/>
          <p:cNvSpPr txBox="1">
            <a:spLocks noGrp="1"/>
          </p:cNvSpPr>
          <p:nvPr/>
        </p:nvSpPr>
        <p:spPr bwMode="auto">
          <a:xfrm>
            <a:off x="8351523" y="6561392"/>
            <a:ext cx="2210168" cy="36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 anchor="ctr"/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/>
            <a:fld id="{4C66680D-F294-452A-AC79-703153BB8F64}" type="slidenum">
              <a:rPr kumimoji="0" lang="en-US" altLang="zh-TW" sz="1270">
                <a:solidFill>
                  <a:prstClr val="black"/>
                </a:solidFill>
                <a:latin typeface="Calibri" panose="020F0502020204030204" pitchFamily="34" charset="0"/>
              </a:rPr>
              <a:pPr algn="r"/>
              <a:t>18</a:t>
            </a:fld>
            <a:endParaRPr kumimoji="0" lang="en-US" altLang="zh-TW" sz="127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826" y="0"/>
            <a:ext cx="3741174" cy="44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29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14A2-F90A-4FD2-8991-41AA8BFFB8A0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63933" y="1193786"/>
            <a:ext cx="7559675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lvl="1" indent="-34290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推薦學校推薦所屬學生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須符合大學</a:t>
            </a:r>
            <a:r>
              <a:rPr lang="zh-TW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「在校學業成績」全校排名百分比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之規定</a:t>
            </a:r>
            <a:r>
              <a:rPr lang="en-US" altLang="zh-TW" sz="24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(20%</a:t>
            </a:r>
            <a:r>
              <a:rPr lang="zh-TW" altLang="en-US" sz="24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4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</a:t>
            </a:r>
            <a:r>
              <a:rPr lang="zh-TW" altLang="en-US" sz="24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％、</a:t>
            </a:r>
            <a:r>
              <a:rPr lang="en-US" altLang="zh-TW" sz="24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</a:t>
            </a:r>
            <a:r>
              <a:rPr lang="zh-TW" altLang="en-US" sz="24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％、</a:t>
            </a:r>
            <a:r>
              <a:rPr lang="en-US" altLang="zh-TW" sz="24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</a:t>
            </a:r>
            <a:r>
              <a:rPr lang="zh-TW" altLang="en-US" sz="24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％</a:t>
            </a:r>
            <a:r>
              <a:rPr lang="en-US" altLang="zh-TW" sz="24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1" indent="-34290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學群分類原則如下：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2463932" y="2923463"/>
          <a:ext cx="7313562" cy="3455991"/>
        </p:xfrm>
        <a:graphic>
          <a:graphicData uri="http://schemas.openxmlformats.org/drawingml/2006/table">
            <a:tbl>
              <a:tblPr firstRow="1" bandCol="1">
                <a:tableStyleId>{FABFCF23-3B69-468F-B69F-88F6DE6A72F2}</a:tableStyleId>
              </a:tblPr>
              <a:tblGrid>
                <a:gridCol w="122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9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197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學群</a:t>
                      </a:r>
                      <a:endParaRPr kumimoji="1" lang="zh-TW" altLang="en-US" sz="16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所屬學系</a:t>
                      </a:r>
                      <a:endParaRPr kumimoji="1" lang="zh-TW" altLang="en-US" sz="16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kumimoji="1"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可推薦學生</a:t>
                      </a:r>
                      <a:endParaRPr kumimoji="1" lang="zh-TW" altLang="en-US" sz="16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33" marR="91433" marT="45721" marB="4572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282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第一類學群</a:t>
                      </a:r>
                      <a:endParaRPr lang="zh-TW" altLang="en-US" sz="14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文、法、商、社會科學、教育、管理等學系（學程）</a:t>
                      </a: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 rowSpan="3"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普通科</a:t>
                      </a:r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含科學班、資優班</a:t>
                      </a:r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綜合高中全程修習學術學程學生</a:t>
                      </a:r>
                      <a:endParaRPr lang="zh-TW" altLang="en-US" sz="1400" b="0" dirty="0">
                        <a:solidFill>
                          <a:schemeClr val="accent4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705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第二類學群</a:t>
                      </a:r>
                      <a:endParaRPr lang="zh-TW" altLang="en-US" sz="14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理、工等學系（學程）</a:t>
                      </a: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 vMerge="1">
                  <a:txBody>
                    <a:bodyPr/>
                    <a:lstStyle/>
                    <a:p>
                      <a:endParaRPr lang="zh-TW" alt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705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第三類學群</a:t>
                      </a:r>
                      <a:endParaRPr lang="zh-TW" altLang="en-US" sz="14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醫、生命科學、農等學系（學程）</a:t>
                      </a: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 vMerge="1">
                  <a:txBody>
                    <a:bodyPr/>
                    <a:lstStyle/>
                    <a:p>
                      <a:endParaRPr lang="zh-TW" alt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705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第四類學群</a:t>
                      </a:r>
                      <a:endParaRPr lang="zh-TW" altLang="en-US" sz="14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音樂相關學系（學程）</a:t>
                      </a: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普通科音樂班學生</a:t>
                      </a:r>
                      <a:endParaRPr lang="zh-TW" altLang="en-US" sz="1400" b="0" dirty="0">
                        <a:solidFill>
                          <a:schemeClr val="accent4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705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第五類學群</a:t>
                      </a:r>
                      <a:endParaRPr lang="zh-TW" altLang="en-US" sz="14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美術相關學系（學程）</a:t>
                      </a: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普通科美術班學生</a:t>
                      </a:r>
                      <a:endParaRPr lang="zh-TW" altLang="en-US" sz="1400" b="0" dirty="0">
                        <a:solidFill>
                          <a:schemeClr val="accent4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705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第六類學群</a:t>
                      </a:r>
                      <a:endParaRPr lang="zh-TW" altLang="en-US" sz="14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舞蹈相關學系（學程）</a:t>
                      </a: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普通科舞蹈班學生</a:t>
                      </a:r>
                      <a:endParaRPr lang="zh-TW" altLang="en-US" sz="1400" b="0" dirty="0">
                        <a:solidFill>
                          <a:schemeClr val="accent4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705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第七類學群</a:t>
                      </a:r>
                      <a:endParaRPr lang="zh-TW" altLang="en-US" sz="14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體育相關學系（學程）</a:t>
                      </a: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普通科體育班學生</a:t>
                      </a:r>
                      <a:endParaRPr lang="zh-TW" altLang="en-US" sz="1400" b="0" dirty="0">
                        <a:solidFill>
                          <a:schemeClr val="accent4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2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kumimoji="1"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八</a:t>
                      </a:r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類學群</a:t>
                      </a:r>
                      <a:endParaRPr lang="zh-TW" altLang="en-US" sz="14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r>
                        <a:rPr kumimoji="1" lang="zh-TW" altLang="zh-TW" sz="14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醫學系</a:t>
                      </a:r>
                      <a:r>
                        <a:rPr kumimoji="1" lang="zh-TW" altLang="en-US" sz="14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、牙醫學系</a:t>
                      </a:r>
                      <a:endParaRPr kumimoji="1" lang="zh-TW" altLang="en-US" sz="1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33" marR="91433" marT="45721" marB="45721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普通科</a:t>
                      </a:r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含科學班、資優班</a:t>
                      </a:r>
                      <a:r>
                        <a:rPr kumimoji="1"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綜合高中全程修習學術學程學生</a:t>
                      </a:r>
                      <a:endParaRPr lang="zh-TW" altLang="en-US" sz="1400" b="1" dirty="0" smtClean="0">
                        <a:solidFill>
                          <a:schemeClr val="accent4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21" marB="45721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0"/>
          <p:cNvSpPr txBox="1">
            <a:spLocks noChangeArrowheads="1"/>
          </p:cNvSpPr>
          <p:nvPr/>
        </p:nvSpPr>
        <p:spPr bwMode="auto">
          <a:xfrm>
            <a:off x="1963052" y="321666"/>
            <a:ext cx="8315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lang="zh-TW" altLang="zh-TW" sz="1200" kern="1200">
                <a:solidFill>
                  <a:schemeClr val="bg1"/>
                </a:solidFill>
                <a:latin typeface="+mj-lt"/>
                <a:ea typeface="HY견고딕" pitchFamily="18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zh-TW" altLang="en-US" sz="40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報名注意事項</a:t>
            </a:r>
          </a:p>
        </p:txBody>
      </p:sp>
    </p:spTree>
    <p:extLst>
      <p:ext uri="{BB962C8B-B14F-4D97-AF65-F5344CB8AC3E}">
        <p14:creationId xmlns:p14="http://schemas.microsoft.com/office/powerpoint/2010/main" val="42769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263705" y="0"/>
            <a:ext cx="7765365" cy="1085850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CC0066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網站</a:t>
            </a:r>
            <a:r>
              <a:rPr lang="zh-TW" altLang="en-US" sz="4400" dirty="0" smtClean="0">
                <a:solidFill>
                  <a:srgbClr val="CC0066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首頁</a:t>
            </a:r>
            <a:r>
              <a:rPr lang="en-US" altLang="zh-TW" sz="3100" b="0" dirty="0" smtClean="0">
                <a:hlinkClick r:id="rId2"/>
              </a:rPr>
              <a:t>http://www.cac.edu.tw/star109/</a:t>
            </a:r>
            <a:endParaRPr lang="zh-TW" altLang="en-US" sz="3100" b="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3022600" cy="720080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zh-TW" altLang="en-US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繁星推薦</a:t>
            </a:r>
            <a:r>
              <a:rPr lang="en-US" altLang="zh-TW" sz="2000" dirty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(</a:t>
            </a:r>
            <a:r>
              <a:rPr lang="en-US" altLang="zh-TW" sz="2000" dirty="0" smtClean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1/10)</a:t>
            </a:r>
            <a:endParaRPr lang="zh-TW" altLang="en-US" sz="2000" dirty="0">
              <a:ln>
                <a:solidFill>
                  <a:srgbClr val="FFFF00"/>
                </a:solidFill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新細明體" panose="02020500000000000000" pitchFamily="18" charset="-120"/>
            </a:endParaRPr>
          </a:p>
        </p:txBody>
      </p:sp>
      <p:pic>
        <p:nvPicPr>
          <p:cNvPr id="6" name="圖片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9246" y="1269990"/>
            <a:ext cx="330050" cy="33005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1509245" y="1616202"/>
            <a:ext cx="33005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返回</a:t>
            </a:r>
            <a:endParaRPr lang="zh-TW" altLang="en-US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6316"/>
            <a:ext cx="12192000" cy="5991684"/>
          </a:xfrm>
        </p:spPr>
      </p:pic>
    </p:spTree>
    <p:extLst>
      <p:ext uri="{BB962C8B-B14F-4D97-AF65-F5344CB8AC3E}">
        <p14:creationId xmlns:p14="http://schemas.microsoft.com/office/powerpoint/2010/main" val="567259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14A2-F90A-4FD2-8991-41AA8BFFB8A0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71880" y="1148392"/>
            <a:ext cx="7920000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269875" indent="-269875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 lvl="1" eaLnBrk="1" hangingPunct="1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kumimoji="0"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可推薦名額</a:t>
            </a:r>
            <a:r>
              <a:rPr kumimoji="0"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及推薦順序</a:t>
            </a:r>
            <a:endParaRPr kumimoji="0"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541338" lvl="2" indent="-271463" eaLnBrk="1" hangingPunct="1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0" lang="zh-TW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同一</a:t>
            </a:r>
            <a:r>
              <a:rPr kumimoji="0" lang="zh-TW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名學生僅限推薦報名至一所大學之一個學</a:t>
            </a:r>
            <a:r>
              <a:rPr kumimoji="0" lang="zh-TW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群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kumimoji="0" lang="en-US" altLang="zh-TW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41338" lvl="2" indent="-271463" eaLnBrk="1" hangingPunct="1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0"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第一、第二及第三類學</a:t>
            </a:r>
            <a:r>
              <a:rPr kumimoji="0"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群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得各別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推薦符合資格學生至多</a:t>
            </a:r>
            <a: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名，惟須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合併排定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推薦學生之推薦順序（即推薦順序</a:t>
            </a:r>
            <a: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至</a:t>
            </a:r>
            <a: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6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）。</a:t>
            </a:r>
            <a:endParaRPr kumimoji="0" lang="en-US" altLang="zh-TW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41338" lvl="2" indent="-271463" eaLnBrk="1" hangingPunct="1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0" lang="zh-TW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第四</a:t>
            </a:r>
            <a:r>
              <a:rPr kumimoji="0" lang="zh-TW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類學群、第五類學群、第六類學群、第七類學群</a:t>
            </a:r>
            <a:r>
              <a:rPr kumimoji="0"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、第八類學</a:t>
            </a:r>
            <a:r>
              <a:rPr kumimoji="0"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群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得各別推薦符合資格學生至多</a:t>
            </a:r>
            <a: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名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，並</a:t>
            </a:r>
            <a:r>
              <a:rPr kumimoji="0" lang="zh-TW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各別</a:t>
            </a:r>
            <a:r>
              <a:rPr kumimoji="0" lang="zh-TW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排定推薦學生之優先</a:t>
            </a:r>
            <a:r>
              <a:rPr kumimoji="0" lang="zh-TW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順序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（即推薦順序</a:t>
            </a:r>
            <a: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至</a:t>
            </a:r>
            <a: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）。</a:t>
            </a:r>
            <a:endParaRPr kumimoji="0" lang="en-US" altLang="zh-TW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41338" lvl="2" indent="-271463" eaLnBrk="1" hangingPunct="1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0"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原住民學生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得另依前項規定推薦至招收原住民外加名額之校系。</a:t>
            </a:r>
            <a:endParaRPr kumimoji="0" lang="en-US" altLang="zh-TW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2"/>
          <p:cNvSpPr txBox="1">
            <a:spLocks noChangeArrowheads="1"/>
          </p:cNvSpPr>
          <p:nvPr/>
        </p:nvSpPr>
        <p:spPr bwMode="auto">
          <a:xfrm>
            <a:off x="2578217" y="3551377"/>
            <a:ext cx="7324471" cy="3038266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just">
              <a:defRPr/>
            </a:pPr>
            <a:r>
              <a:rPr lang="zh-TW" altLang="en-US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例如：某設有普通科及體育班的高中，欲推薦學生至某大學的第一、第二</a:t>
            </a:r>
            <a:r>
              <a:rPr lang="zh-TW" altLang="en-US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、第三</a:t>
            </a:r>
            <a:endParaRPr lang="en-US" altLang="zh-TW" sz="160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just">
              <a:defRPr/>
            </a:pPr>
            <a:r>
              <a:rPr lang="en-US" altLang="zh-TW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en-US" altLang="zh-TW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       </a:t>
            </a:r>
            <a:r>
              <a:rPr lang="zh-TW" altLang="en-US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、</a:t>
            </a:r>
            <a:r>
              <a:rPr lang="zh-TW" altLang="en-US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第七及第八類學群，則此高中於繁星推薦報名時對於該</a:t>
            </a:r>
            <a:r>
              <a:rPr lang="zh-TW" altLang="en-US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大學的</a:t>
            </a:r>
            <a:r>
              <a:rPr lang="zh-TW" altLang="en-US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可推薦</a:t>
            </a:r>
            <a:r>
              <a:rPr lang="zh-TW" altLang="en-US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名</a:t>
            </a:r>
            <a:endParaRPr lang="en-US" altLang="zh-TW" sz="160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just">
              <a:defRPr/>
            </a:pPr>
            <a:r>
              <a:rPr lang="en-US" altLang="zh-TW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en-US" altLang="zh-TW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       </a:t>
            </a:r>
            <a:r>
              <a:rPr lang="zh-TW" altLang="en-US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額</a:t>
            </a:r>
            <a:r>
              <a:rPr lang="zh-TW" altLang="en-US" sz="16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及須排定的推薦順序：</a:t>
            </a:r>
            <a:endParaRPr lang="en-US" altLang="zh-TW" sz="160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>
              <a:defRPr/>
            </a:pPr>
            <a:endParaRPr lang="en-US" altLang="zh-TW" sz="160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endParaRPr lang="en-US" altLang="zh-TW" sz="160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3324370" y="4438021"/>
          <a:ext cx="5902457" cy="2011440"/>
        </p:xfrm>
        <a:graphic>
          <a:graphicData uri="http://schemas.openxmlformats.org/drawingml/2006/table">
            <a:tbl>
              <a:tblPr firstRow="1" bandCol="1">
                <a:tableStyleId>{FABFCF23-3B69-468F-B69F-88F6DE6A72F2}</a:tableStyleId>
              </a:tblPr>
              <a:tblGrid>
                <a:gridCol w="1859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學群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可推薦名額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推薦順序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第一類學群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 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的順序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第二類學群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第三類學群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第七類學群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kumimoji="0"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的順序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第八類學群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kumimoji="0"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的順序</a:t>
                      </a:r>
                      <a:endParaRPr lang="zh-TW" altLang="en-US" sz="16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00" marB="45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50"/>
          <p:cNvSpPr txBox="1">
            <a:spLocks noChangeArrowheads="1"/>
          </p:cNvSpPr>
          <p:nvPr/>
        </p:nvSpPr>
        <p:spPr bwMode="auto">
          <a:xfrm>
            <a:off x="2117935" y="240776"/>
            <a:ext cx="8315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lang="zh-TW" altLang="zh-TW" sz="1200" kern="1200">
                <a:solidFill>
                  <a:schemeClr val="bg1"/>
                </a:solidFill>
                <a:latin typeface="+mj-lt"/>
                <a:ea typeface="HY견고딕" pitchFamily="18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zh-TW" altLang="en-US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報名注意事項</a:t>
            </a:r>
            <a:r>
              <a:rPr lang="en-US" altLang="zh-TW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(</a:t>
            </a:r>
            <a:r>
              <a:rPr lang="zh-TW" altLang="en-US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續</a:t>
            </a:r>
            <a:r>
              <a:rPr lang="en-US" altLang="zh-TW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)</a:t>
            </a:r>
            <a:endParaRPr lang="zh-TW" altLang="en-US" sz="3600" b="1" dirty="0">
              <a:solidFill>
                <a:srgbClr val="003366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14A2-F90A-4FD2-8991-41AA8BFFB8A0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3" name="Text Box 166"/>
          <p:cNvSpPr txBox="1">
            <a:spLocks noChangeArrowheads="1"/>
          </p:cNvSpPr>
          <p:nvPr/>
        </p:nvSpPr>
        <p:spPr bwMode="auto">
          <a:xfrm>
            <a:off x="2649287" y="2607387"/>
            <a:ext cx="6110401" cy="1528624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182563" indent="-182563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산돌고딕B" pitchFamily="18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산돌고딕B" pitchFamily="18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산돌고딕B" pitchFamily="18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산돌고딕B" pitchFamily="18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산돌고딕B" pitchFamily="18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산돌고딕B" pitchFamily="18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산돌고딕B" pitchFamily="18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산돌고딕B" pitchFamily="18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산돌고딕B" pitchFamily="18" charset="-127"/>
              </a:defRPr>
            </a:lvl9pPr>
          </a:lstStyle>
          <a:p>
            <a:pPr marL="285750" indent="-285750" eaLnBrk="1" hangingPunct="1">
              <a:lnSpc>
                <a:spcPts val="2800"/>
              </a:lnSpc>
              <a:buSzPct val="70000"/>
              <a:buFont typeface="Wingdings" panose="05000000000000000000" pitchFamily="2" charset="2"/>
              <a:buChar char="l"/>
            </a:pPr>
            <a:r>
              <a:rPr kumimoji="0" lang="zh-TW" altLang="en-US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報名資料回覆表</a:t>
            </a:r>
            <a:endParaRPr kumimoji="0" lang="en-US" altLang="zh-TW" sz="2200" dirty="0">
              <a:solidFill>
                <a:srgbClr val="5757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ts val="2800"/>
              </a:lnSpc>
              <a:buSzPct val="70000"/>
              <a:buFont typeface="Wingdings" panose="05000000000000000000" pitchFamily="2" charset="2"/>
              <a:buChar char="l"/>
            </a:pPr>
            <a:r>
              <a:rPr kumimoji="0" lang="zh-TW" altLang="zh-TW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低收</a:t>
            </a:r>
            <a:r>
              <a:rPr kumimoji="0" lang="zh-TW" altLang="en-US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入</a:t>
            </a:r>
            <a:r>
              <a:rPr kumimoji="0" lang="zh-TW" altLang="en-US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戶</a:t>
            </a:r>
            <a:r>
              <a:rPr kumimoji="0" lang="en-US" altLang="zh-TW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中低收入戶</a:t>
            </a:r>
            <a:r>
              <a:rPr kumimoji="0" lang="zh-TW" altLang="zh-TW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考生清單</a:t>
            </a:r>
            <a:endParaRPr kumimoji="0" lang="en-US" altLang="zh-TW" sz="2200" dirty="0">
              <a:solidFill>
                <a:srgbClr val="5757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ts val="2800"/>
              </a:lnSpc>
              <a:buSzPct val="70000"/>
              <a:buFont typeface="Wingdings" panose="05000000000000000000" pitchFamily="2" charset="2"/>
              <a:buChar char="l"/>
            </a:pPr>
            <a:r>
              <a:rPr kumimoji="0" lang="zh-TW" altLang="en-US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原住民考生清單</a:t>
            </a:r>
            <a:endParaRPr kumimoji="0" lang="en-US" altLang="zh-TW" sz="2200" dirty="0">
              <a:solidFill>
                <a:srgbClr val="5757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ts val="2800"/>
              </a:lnSpc>
              <a:buSzPct val="70000"/>
              <a:buFont typeface="Wingdings" panose="05000000000000000000" pitchFamily="2" charset="2"/>
              <a:buChar char="l"/>
            </a:pPr>
            <a:r>
              <a:rPr kumimoji="0" lang="zh-TW" altLang="zh-TW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kumimoji="0" lang="zh-TW" altLang="en-US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、身分證號碼</a:t>
            </a:r>
            <a:r>
              <a:rPr kumimoji="0" lang="zh-TW" altLang="zh-TW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變更申請表</a:t>
            </a:r>
            <a:r>
              <a:rPr kumimoji="0" lang="en-US" altLang="zh-TW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含佐證文件</a:t>
            </a:r>
            <a:r>
              <a:rPr kumimoji="0" lang="en-US" altLang="zh-TW" sz="2200" dirty="0">
                <a:solidFill>
                  <a:srgbClr val="575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ko-KR" altLang="en-US" sz="2200" dirty="0">
              <a:solidFill>
                <a:srgbClr val="5757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Rectangle 50"/>
          <p:cNvSpPr txBox="1">
            <a:spLocks noChangeArrowheads="1"/>
          </p:cNvSpPr>
          <p:nvPr/>
        </p:nvSpPr>
        <p:spPr bwMode="auto">
          <a:xfrm>
            <a:off x="1918128" y="215714"/>
            <a:ext cx="8315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lang="zh-TW" altLang="zh-TW" sz="1200" kern="1200">
                <a:solidFill>
                  <a:schemeClr val="bg1"/>
                </a:solidFill>
                <a:latin typeface="+mj-lt"/>
                <a:ea typeface="HY견고딕" pitchFamily="18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zh-TW" altLang="en-US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報名注意事項</a:t>
            </a:r>
            <a:r>
              <a:rPr lang="en-US" altLang="zh-TW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(</a:t>
            </a:r>
            <a:r>
              <a:rPr lang="zh-TW" altLang="en-US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續</a:t>
            </a:r>
            <a:r>
              <a:rPr lang="en-US" altLang="zh-TW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)</a:t>
            </a:r>
            <a:endParaRPr lang="zh-TW" altLang="en-US" sz="3600" b="1" dirty="0">
              <a:solidFill>
                <a:srgbClr val="003366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16088" y="1199472"/>
            <a:ext cx="730830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報名期間</a:t>
            </a:r>
          </a:p>
          <a:p>
            <a:pPr lvl="1">
              <a:buClr>
                <a:schemeClr val="bg2"/>
              </a:buClr>
            </a:pPr>
            <a:r>
              <a:rPr lang="en-US" altLang="zh-TW" sz="2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109.03.11</a:t>
            </a:r>
            <a:r>
              <a:rPr lang="zh-TW" altLang="en-US" sz="2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至</a:t>
            </a:r>
            <a:r>
              <a:rPr lang="en-US" altLang="zh-TW" sz="2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109.03.12</a:t>
            </a:r>
            <a:r>
              <a:rPr lang="zh-TW" altLang="en-US" sz="2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每日上午</a:t>
            </a:r>
            <a:r>
              <a:rPr lang="en-US" altLang="zh-TW" sz="2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9</a:t>
            </a:r>
            <a:r>
              <a:rPr lang="zh-TW" altLang="en-US" sz="2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時起至下午</a:t>
            </a:r>
            <a:r>
              <a:rPr lang="en-US" altLang="zh-TW" sz="2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</a:t>
            </a:r>
            <a:r>
              <a:rPr lang="zh-TW" altLang="en-US" sz="2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時止</a:t>
            </a:r>
            <a:endParaRPr lang="en-US" altLang="zh-TW" sz="22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16088" y="4263471"/>
            <a:ext cx="78123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繁星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推薦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報名僅允許確認報名資料一次，一經完成，嗣後即不得再行更改，請務必審慎作業。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若有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符合推薦報名資格之學生於高三下復學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，請於</a:t>
            </a:r>
            <a:r>
              <a:rPr lang="en-US" altLang="zh-TW" sz="2400" spc="-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109.03.02</a:t>
            </a:r>
            <a:r>
              <a:rPr lang="zh-TW" altLang="en-US" sz="2400" spc="-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前</a:t>
            </a:r>
            <a:r>
              <a:rPr lang="en-US" altLang="zh-TW" sz="2400" spc="-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spc="-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若已確定者，請於</a:t>
            </a:r>
            <a:r>
              <a:rPr lang="en-US" altLang="zh-TW" sz="2400" spc="-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109.02.19</a:t>
            </a:r>
            <a:r>
              <a:rPr lang="zh-TW" altLang="en-US" sz="2400" spc="-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前</a:t>
            </a:r>
            <a:r>
              <a:rPr lang="en-US" altLang="zh-TW" sz="2400" spc="-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檢附相關證明文件，備文通知本會並須重新上傳成績。</a:t>
            </a:r>
            <a:endParaRPr lang="zh-TW" altLang="en-US" sz="2400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16089" y="2152670"/>
            <a:ext cx="7151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完成報名檔案確認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後，請傳真下列表件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免郵寄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4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0"/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326820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zh-TW" altLang="en-US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第</a:t>
            </a:r>
            <a:r>
              <a:rPr lang="en-US" altLang="zh-TW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1-7</a:t>
            </a:r>
            <a:r>
              <a:rPr lang="zh-TW" altLang="zh-TW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類學群</a:t>
            </a:r>
            <a:r>
              <a:rPr lang="zh-TW" altLang="en-US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分發比序及錄取</a:t>
            </a:r>
            <a:endParaRPr lang="ko-KR" altLang="en-US" sz="3600" b="1" dirty="0">
              <a:solidFill>
                <a:srgbClr val="003366"/>
              </a:solidFill>
              <a:latin typeface="Microsoft YaHei" panose="020B0503020204020204" pitchFamily="34" charset="-122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2063750" y="1065516"/>
            <a:ext cx="8064500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marL="360363" indent="-360363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n"/>
            </a:pPr>
            <a:r>
              <a:rPr kumimoji="0" lang="zh-TW" altLang="en-US" sz="2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分發比序由本會進行，得採二輪分發作業。</a:t>
            </a:r>
            <a:r>
              <a:rPr kumimoji="0" lang="en-US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kumimoji="0" lang="en-US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r>
              <a:rPr kumimoji="0" lang="zh-TW" altLang="en-US" sz="2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第一輪分發：</a:t>
            </a: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各大學於第一至第三類學群</a:t>
            </a:r>
            <a:r>
              <a:rPr kumimoji="0" lang="zh-TW" altLang="en-US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錄取同一推薦學校學生以</a:t>
            </a:r>
            <a:r>
              <a:rPr kumimoji="0" lang="zh-TW" altLang="en-US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共 </a:t>
            </a:r>
            <a:r>
              <a:rPr kumimoji="0" lang="en-US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 </a:t>
            </a:r>
            <a:r>
              <a:rPr kumimoji="0" lang="zh-TW" altLang="en-US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名</a:t>
            </a:r>
            <a:r>
              <a:rPr kumimoji="0" lang="en-US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kumimoji="0" lang="en-US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r>
              <a:rPr kumimoji="0" lang="en-US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                    </a:t>
            </a:r>
            <a:r>
              <a:rPr kumimoji="0" lang="zh-TW" altLang="en-US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為限</a:t>
            </a:r>
            <a:r>
              <a:rPr kumimoji="0" lang="zh-TW" altLang="en-US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；</a:t>
            </a: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第四類學群、第五類學群、第六類學群、第七類學群</a:t>
            </a:r>
            <a:r>
              <a:rPr kumimoji="0" lang="en-US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kumimoji="0" lang="en-US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r>
              <a:rPr kumimoji="0" lang="en-US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                    </a:t>
            </a:r>
            <a:r>
              <a:rPr kumimoji="0" lang="zh-TW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分別錄取同一推薦學校學生各以</a:t>
            </a:r>
            <a:r>
              <a:rPr kumimoji="0" lang="en-US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</a:t>
            </a:r>
            <a:r>
              <a:rPr kumimoji="0" lang="zh-TW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名為限</a:t>
            </a: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r>
              <a:rPr kumimoji="0" lang="en-US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kumimoji="0" lang="en-US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r>
              <a:rPr kumimoji="0" lang="zh-TW" altLang="en-US" sz="2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第二輪分發：</a:t>
            </a: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進行缺額校系分發作業。各大學對同一推薦學校</a:t>
            </a:r>
            <a:r>
              <a:rPr kumimoji="0" lang="zh-TW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再錄取人數</a:t>
            </a:r>
            <a:r>
              <a:rPr kumimoji="0" lang="en-US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kumimoji="0" lang="en-US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r>
              <a:rPr kumimoji="0" lang="en-US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                    </a:t>
            </a:r>
            <a:r>
              <a:rPr kumimoji="0" lang="zh-TW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不受</a:t>
            </a:r>
            <a:r>
              <a:rPr kumimoji="0" lang="zh-TW" altLang="en-US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</a:t>
            </a:r>
            <a:r>
              <a:rPr kumimoji="0" lang="zh-TW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名之限制。</a:t>
            </a:r>
            <a:r>
              <a:rPr kumimoji="0"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kumimoji="0"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r>
              <a:rPr kumimoji="0" lang="en-US" altLang="zh-TW" sz="2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※</a:t>
            </a:r>
            <a:r>
              <a:rPr kumimoji="0" lang="zh-TW" altLang="en-US" sz="2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原住民分發比序作業與一般生相同。</a:t>
            </a:r>
            <a:r>
              <a:rPr kumimoji="0" lang="en-US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kumimoji="0" lang="en-US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endParaRPr kumimoji="0" lang="en-US" altLang="zh-TW" sz="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分發</a:t>
            </a:r>
            <a:r>
              <a:rPr kumimoji="0"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錄</a:t>
            </a: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取生即取得各該校系之入學資格，</a:t>
            </a:r>
            <a:r>
              <a:rPr kumimoji="0" lang="zh-TW" altLang="zh-TW" sz="2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無論放棄與否，一律</a:t>
            </a:r>
            <a:r>
              <a:rPr kumimoji="0" lang="zh-TW" altLang="en-US" sz="2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不</a:t>
            </a:r>
            <a:r>
              <a:rPr kumimoji="0" lang="zh-TW" altLang="zh-TW" sz="2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得報名</a:t>
            </a: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當學</a:t>
            </a:r>
            <a:r>
              <a:rPr kumimoji="0"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年度</a:t>
            </a: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大學「個人申請」</a:t>
            </a:r>
            <a:r>
              <a:rPr kumimoji="0"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入學</a:t>
            </a: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及參加「科技校院日間部四年制申請入學</a:t>
            </a:r>
            <a:r>
              <a:rPr kumimoji="0"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聯合招生</a:t>
            </a: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」第一階段篩選。</a:t>
            </a:r>
            <a:endParaRPr kumimoji="0" lang="en-US" altLang="zh-TW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分發</a:t>
            </a:r>
            <a:r>
              <a:rPr kumimoji="0"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錄</a:t>
            </a: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取生</a:t>
            </a:r>
            <a:r>
              <a:rPr kumimoji="0"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未</a:t>
            </a: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於</a:t>
            </a:r>
            <a:r>
              <a:rPr kumimoji="0" lang="en-US" altLang="zh-TW" sz="2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109.03.23</a:t>
            </a:r>
            <a:r>
              <a:rPr kumimoji="0" lang="zh-TW" altLang="zh-TW" sz="2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前</a:t>
            </a: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向錄取大學聲明放棄入學資格</a:t>
            </a:r>
            <a:r>
              <a:rPr kumimoji="0"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者，</a:t>
            </a: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不得參加當學</a:t>
            </a:r>
            <a:r>
              <a:rPr kumimoji="0"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年度「</a:t>
            </a: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大學考試入學</a:t>
            </a:r>
            <a:r>
              <a:rPr kumimoji="0"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分發</a:t>
            </a: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招生</a:t>
            </a:r>
            <a:r>
              <a:rPr kumimoji="0"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」、</a:t>
            </a:r>
            <a:r>
              <a:rPr kumimoji="0" lang="zh-TW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「科技校院四年制及專科學校二年制甄選入學招生」及「科技校院四年制及專科學校二年制日間部聯合登記分發入學招生」。</a:t>
            </a:r>
            <a:endParaRPr kumimoji="0" lang="en-US" altLang="zh-TW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14A2-F90A-4FD2-8991-41AA8BFFB8A0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09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0"/>
          <p:cNvSpPr>
            <a:spLocks noGrp="1" noChangeArrowheads="1"/>
          </p:cNvSpPr>
          <p:nvPr>
            <p:ph type="title" idx="4294967295"/>
          </p:nvPr>
        </p:nvSpPr>
        <p:spPr>
          <a:xfrm>
            <a:off x="2070652" y="186331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zh-TW" altLang="en-US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第</a:t>
            </a:r>
            <a:r>
              <a:rPr lang="en-US" altLang="zh-TW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8</a:t>
            </a:r>
            <a:r>
              <a:rPr lang="zh-TW" altLang="zh-TW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類學群</a:t>
            </a:r>
            <a:r>
              <a:rPr lang="zh-TW" altLang="en-US" sz="3600" b="1" dirty="0">
                <a:solidFill>
                  <a:srgbClr val="00336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itchFamily="18" charset="0"/>
              </a:rPr>
              <a:t>篩選及甄試錄取</a:t>
            </a:r>
            <a:endParaRPr lang="ko-KR" altLang="en-US" sz="3600" b="1" dirty="0">
              <a:solidFill>
                <a:srgbClr val="003366"/>
              </a:solidFill>
              <a:latin typeface="Microsoft YaHei" panose="020B0503020204020204" pitchFamily="34" charset="-122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1921566" y="1102913"/>
            <a:ext cx="8527773" cy="54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216000" anchor="t">
            <a:noAutofit/>
          </a:bodyPr>
          <a:lstStyle>
            <a:lvl1pPr marL="360363" indent="-360363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800">
                <a:solidFill>
                  <a:srgbClr val="5F5F5F"/>
                </a:solidFill>
                <a:latin typeface="Times New Roman" pitchFamily="18" charset="0"/>
                <a:ea typeface="HY견고딕" pitchFamily="18" charset="-127"/>
                <a:cs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Wingdings" pitchFamily="2" charset="2"/>
              <a:buChar char="n"/>
            </a:pPr>
            <a:r>
              <a:rPr kumimoji="0" lang="zh-TW" altLang="en-US" sz="2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比序篩選由本會進行，得採二輪比序作業。</a:t>
            </a:r>
            <a: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r>
              <a:rPr kumimoji="0" lang="zh-TW" altLang="en-US" sz="1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第一輪比序：</a:t>
            </a:r>
            <a:r>
              <a:rPr kumimoji="0" lang="zh-TW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各推薦學校於第一輪比序時，就</a:t>
            </a:r>
            <a:r>
              <a:rPr kumimoji="0" lang="zh-TW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同一所大學之通過篩選學生以</a:t>
            </a:r>
            <a:r>
              <a:rPr kumimoji="0"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</a:t>
            </a:r>
            <a:r>
              <a:rPr kumimoji="0" lang="zh-TW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名為限</a:t>
            </a:r>
            <a:r>
              <a:rPr kumimoji="0" lang="zh-TW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r>
              <a:rPr kumimoji="0" lang="zh-TW" altLang="en-US" sz="1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第二輪比序：</a:t>
            </a:r>
            <a:r>
              <a:rPr kumimoji="0" lang="zh-TW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第一輪比序後通過篩選人數未達校系所訂預計甄試人數時，</a:t>
            </a:r>
            <a:r>
              <a:rPr kumimoji="0"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本會</a:t>
            </a:r>
            <a:r>
              <a:rPr kumimoji="0" lang="zh-TW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再依該</a:t>
            </a:r>
            <a: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r>
              <a:rPr kumimoji="0"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                 </a:t>
            </a:r>
            <a:r>
              <a:rPr kumimoji="0" lang="zh-TW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校系所訂之比序項目進行比序作業。各推薦學校於第二輪比序時，</a:t>
            </a:r>
            <a:r>
              <a:rPr kumimoji="0" lang="zh-TW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就同</a:t>
            </a:r>
            <a:r>
              <a:rPr kumimoji="0"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kumimoji="0"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r>
              <a:rPr kumimoji="0"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                 </a:t>
            </a:r>
            <a:r>
              <a:rPr kumimoji="0" lang="zh-TW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一所大學之通過篩選學生人數不受</a:t>
            </a:r>
            <a:r>
              <a:rPr kumimoji="0"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</a:t>
            </a:r>
            <a:r>
              <a:rPr kumimoji="0" lang="zh-TW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名之限制。</a:t>
            </a:r>
            <a:endParaRPr kumimoji="0" lang="en-US" altLang="zh-TW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20000"/>
              <a:buFont typeface="Wingdings" pitchFamily="2" charset="2"/>
              <a:buChar char="n"/>
            </a:pPr>
            <a:r>
              <a:rPr kumimoji="0" lang="zh-TW" altLang="zh-TW" sz="18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通過</a:t>
            </a:r>
            <a:r>
              <a:rPr kumimoji="0" lang="zh-TW" altLang="en-US" sz="18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醫學系</a:t>
            </a:r>
            <a:r>
              <a:rPr kumimoji="0" lang="zh-TW" altLang="zh-TW" sz="18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第一階段篩選考生，於報名參加當學年度大學「個人申請」入學招生時，不得再報名同一所大學之醫學系</a:t>
            </a:r>
            <a:r>
              <a:rPr kumimoji="0" lang="zh-TW" altLang="en-US" sz="18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；通過牙醫學系</a:t>
            </a:r>
            <a:r>
              <a:rPr kumimoji="0" lang="zh-TW" altLang="zh-TW" sz="18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第一階段篩選考生，於報名參加當學年度大學「個人申請」入學招生時，不得再報名同一所大學之</a:t>
            </a:r>
            <a:r>
              <a:rPr kumimoji="0" lang="zh-TW" altLang="en-US" sz="18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牙</a:t>
            </a:r>
            <a:r>
              <a:rPr kumimoji="0" lang="zh-TW" altLang="zh-TW" sz="18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醫學系；且一經錄取後，不得參加大學「個人申請」入學招生網路就讀志願序登記，接受統一分發。</a:t>
            </a:r>
            <a:endParaRPr kumimoji="0" lang="en-US" altLang="zh-TW" sz="1800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None/>
            </a:pPr>
            <a:r>
              <a:rPr kumimoji="0" lang="en-US" altLang="zh-TW" sz="1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※</a:t>
            </a:r>
            <a:r>
              <a:rPr kumimoji="0" lang="zh-TW" altLang="zh-TW" sz="1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推薦學校於辦理推薦作業時，務必確實告知受推薦至第</a:t>
            </a:r>
            <a:r>
              <a:rPr kumimoji="0" lang="en-US" altLang="zh-TW" sz="1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8</a:t>
            </a:r>
            <a:r>
              <a:rPr kumimoji="0" lang="zh-TW" altLang="zh-TW" sz="1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類學群之學生前述</a:t>
            </a:r>
            <a:r>
              <a:rPr kumimoji="0" lang="zh-TW" altLang="en-US" sz="1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有關</a:t>
            </a:r>
            <a:r>
              <a:rPr kumimoji="0" lang="zh-TW" altLang="zh-TW" sz="1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大學</a:t>
            </a:r>
            <a:r>
              <a:rPr kumimoji="0" lang="en-US" altLang="zh-TW" sz="1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</a:t>
            </a:r>
            <a:br>
              <a:rPr kumimoji="0" lang="en-US" altLang="zh-TW" sz="1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r>
              <a:rPr kumimoji="0" lang="en-US" altLang="zh-TW" sz="1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  </a:t>
            </a:r>
            <a:r>
              <a:rPr kumimoji="0" lang="zh-TW" altLang="zh-TW" sz="1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「個人申請」入學招生報名及登記之限制。</a:t>
            </a:r>
            <a:endParaRPr kumimoji="0" lang="en-US" altLang="zh-TW" sz="1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20000"/>
              <a:buFont typeface="Wingdings" pitchFamily="2" charset="2"/>
              <a:buChar char="n"/>
            </a:pP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通過第一階段篩選考生，如欲參加第二階段指定項目甄試，</a:t>
            </a:r>
            <a:r>
              <a:rPr kumimoji="0" lang="zh-TW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須繳交指定項目甄試費用</a:t>
            </a: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至通過第一階段篩選之大學。部分大學另訂有指定項目甄試報名之規定，考生應依其規定時間及方式完成繳費及報名。</a:t>
            </a:r>
            <a:endParaRPr kumimoji="0" lang="en-US" altLang="zh-TW" sz="1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20000"/>
              <a:buFont typeface="Wingdings" pitchFamily="2" charset="2"/>
              <a:buChar char="n"/>
            </a:pPr>
            <a:r>
              <a:rPr kumimoji="0" lang="zh-TW" altLang="en-US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錄</a:t>
            </a: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取生</a:t>
            </a:r>
            <a:r>
              <a:rPr kumimoji="0" lang="zh-TW" altLang="en-US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未</a:t>
            </a: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於</a:t>
            </a:r>
            <a:r>
              <a:rPr kumimoji="0" lang="en-US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109.05.25</a:t>
            </a:r>
            <a:r>
              <a:rPr kumimoji="0" lang="zh-TW" altLang="zh-TW" sz="1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前</a:t>
            </a: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向錄取大學聲明放棄入學資格</a:t>
            </a:r>
            <a:r>
              <a:rPr kumimoji="0" lang="zh-TW" altLang="en-US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者，</a:t>
            </a: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不得參加當學</a:t>
            </a:r>
            <a:r>
              <a:rPr kumimoji="0" lang="zh-TW" altLang="en-US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年度「</a:t>
            </a: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大學考試入學</a:t>
            </a:r>
            <a:r>
              <a:rPr kumimoji="0" lang="zh-TW" altLang="en-US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分發</a:t>
            </a: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招生</a:t>
            </a:r>
            <a:r>
              <a:rPr kumimoji="0" lang="zh-TW" altLang="en-US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」、</a:t>
            </a:r>
            <a:r>
              <a:rPr kumimoji="0" lang="zh-TW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「科技校院四年制及專科學校二年制甄選入學招生」及「科技校院四年制及專科學校二年制日間部聯合登記分發入學招生」 。</a:t>
            </a:r>
            <a:endParaRPr kumimoji="0" lang="en-US" altLang="zh-TW" sz="1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513242" y="6441085"/>
            <a:ext cx="2057400" cy="365125"/>
          </a:xfrm>
        </p:spPr>
        <p:txBody>
          <a:bodyPr/>
          <a:lstStyle/>
          <a:p>
            <a:fld id="{8C4F14A2-F90A-4FD2-8991-41AA8BFFB8A0}" type="slidenum">
              <a:rPr lang="zh-TW" altLang="en-US" smtClean="0"/>
              <a:pPr/>
              <a:t>23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328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/>
          <p:cNvSpPr>
            <a:spLocks noGrp="1"/>
          </p:cNvSpPr>
          <p:nvPr>
            <p:ph type="ctrTitle"/>
          </p:nvPr>
        </p:nvSpPr>
        <p:spPr bwMode="auto">
          <a:xfrm>
            <a:off x="3758102" y="106657"/>
            <a:ext cx="4390403" cy="825727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zh-TW" altLang="en-US" u="sng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大學學</a:t>
            </a:r>
            <a:r>
              <a:rPr lang="zh-TW" altLang="en-US" u="sng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群分類</a:t>
            </a:r>
          </a:p>
        </p:txBody>
      </p:sp>
      <p:sp>
        <p:nvSpPr>
          <p:cNvPr id="23555" name="副標題 2"/>
          <p:cNvSpPr>
            <a:spLocks noGrp="1"/>
          </p:cNvSpPr>
          <p:nvPr>
            <p:ph type="subTitle" idx="1"/>
          </p:nvPr>
        </p:nvSpPr>
        <p:spPr>
          <a:xfrm>
            <a:off x="1772529" y="1208216"/>
            <a:ext cx="8586144" cy="6006399"/>
          </a:xfrm>
        </p:spPr>
        <p:txBody>
          <a:bodyPr>
            <a:noAutofit/>
          </a:bodyPr>
          <a:lstStyle/>
          <a:p>
            <a:pPr algn="l" defTabSz="457185">
              <a:lnSpc>
                <a:spcPct val="90000"/>
              </a:lnSpc>
              <a:defRPr/>
            </a:pPr>
            <a:r>
              <a:rPr lang="zh-TW" altLang="en-US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第一類學群：文、法、商、社會科學</a:t>
            </a: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、</a:t>
            </a:r>
            <a:endParaRPr lang="en-US" altLang="zh-TW" sz="3600" dirty="0" smtClean="0">
              <a:solidFill>
                <a:srgbClr val="0000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algn="l" defTabSz="457185">
              <a:lnSpc>
                <a:spcPct val="90000"/>
              </a:lnSpc>
              <a:defRPr/>
            </a:pP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            教育、管理</a:t>
            </a:r>
            <a:r>
              <a:rPr lang="zh-TW" altLang="en-US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等學系</a:t>
            </a:r>
            <a:endParaRPr lang="en-US" altLang="zh-TW" sz="3600" dirty="0">
              <a:solidFill>
                <a:srgbClr val="0000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algn="l" defTabSz="457185">
              <a:lnSpc>
                <a:spcPct val="90000"/>
              </a:lnSpc>
              <a:defRPr/>
            </a:pPr>
            <a:r>
              <a:rPr lang="zh-TW" altLang="en-US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第二類學群：理、工等學系</a:t>
            </a:r>
            <a:endParaRPr lang="en-US" altLang="zh-TW" sz="3600" dirty="0">
              <a:solidFill>
                <a:srgbClr val="0000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algn="l" defTabSz="457185">
              <a:lnSpc>
                <a:spcPct val="90000"/>
              </a:lnSpc>
              <a:defRPr/>
            </a:pPr>
            <a:r>
              <a:rPr lang="zh-TW" altLang="en-US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第三類學群：</a:t>
            </a: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醫、</a:t>
            </a:r>
            <a:r>
              <a:rPr lang="zh-TW" altLang="en-US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生命科學、農等學系</a:t>
            </a:r>
            <a:endParaRPr lang="en-US" altLang="zh-TW" sz="3600" dirty="0">
              <a:solidFill>
                <a:srgbClr val="0000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algn="l" defTabSz="457185">
              <a:lnSpc>
                <a:spcPct val="90000"/>
              </a:lnSpc>
              <a:defRPr/>
            </a:pP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第四類學群：音樂相關學系</a:t>
            </a:r>
            <a:endParaRPr lang="en-US" altLang="zh-TW" sz="3600" dirty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algn="l" defTabSz="457185">
              <a:lnSpc>
                <a:spcPct val="90000"/>
              </a:lnSpc>
              <a:defRPr/>
            </a:pP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第五類學群：美術相關學系</a:t>
            </a:r>
            <a:endParaRPr lang="en-US" altLang="zh-TW" sz="3600" dirty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algn="l" defTabSz="457185">
              <a:lnSpc>
                <a:spcPct val="90000"/>
              </a:lnSpc>
              <a:defRPr/>
            </a:pP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第六類學群：舞蹈相關學系</a:t>
            </a:r>
          </a:p>
          <a:p>
            <a:pPr algn="l" defTabSz="457185">
              <a:lnSpc>
                <a:spcPct val="90000"/>
              </a:lnSpc>
              <a:defRPr/>
            </a:pP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第七類學群：體育相關學系</a:t>
            </a:r>
          </a:p>
          <a:p>
            <a:pPr algn="l" defTabSz="457185">
              <a:defRPr/>
            </a:pPr>
            <a:r>
              <a:rPr lang="zh-TW" altLang="en-US" sz="3600" dirty="0">
                <a:solidFill>
                  <a:srgbClr val="CC0066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第八類學群：</a:t>
            </a:r>
            <a:r>
              <a:rPr lang="zh-TW" altLang="en-US" sz="3600" dirty="0" smtClean="0">
                <a:solidFill>
                  <a:srgbClr val="CC0066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醫學系</a:t>
            </a:r>
            <a:r>
              <a:rPr lang="zh-TW" altLang="en-US" sz="3600" dirty="0">
                <a:solidFill>
                  <a:srgbClr val="FF3399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、</a:t>
            </a:r>
            <a:r>
              <a:rPr lang="zh-TW" altLang="en-US" sz="3600" dirty="0" smtClean="0">
                <a:solidFill>
                  <a:srgbClr val="CC0066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牙醫學系</a:t>
            </a:r>
            <a:endParaRPr lang="en-US" altLang="zh-TW" sz="3600" dirty="0">
              <a:solidFill>
                <a:srgbClr val="CC0066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</p:txBody>
      </p:sp>
      <p:sp>
        <p:nvSpPr>
          <p:cNvPr id="54276" name="投影片編號版面配置區 1"/>
          <p:cNvSpPr txBox="1">
            <a:spLocks noGrp="1"/>
          </p:cNvSpPr>
          <p:nvPr/>
        </p:nvSpPr>
        <p:spPr bwMode="auto">
          <a:xfrm>
            <a:off x="8148505" y="6355493"/>
            <a:ext cx="2210168" cy="36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 anchor="ctr"/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9FE659A-02C3-4732-9753-5E87F8B0FA52}" type="slidenum">
              <a:rPr kumimoji="0" lang="en-US" altLang="zh-TW" sz="1270">
                <a:latin typeface="Calibri" panose="020F0502020204030204" pitchFamily="34" charset="0"/>
              </a:rPr>
              <a:pPr algn="r" eaLnBrk="1" hangingPunct="1"/>
              <a:t>3</a:t>
            </a:fld>
            <a:endParaRPr kumimoji="0" lang="en-US" altLang="zh-TW" sz="1270">
              <a:latin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3022600" cy="720080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zh-TW" altLang="en-US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繁星推薦</a:t>
            </a:r>
            <a:r>
              <a:rPr lang="en-US" altLang="zh-TW" sz="2000" dirty="0" smtClean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(2/10)</a:t>
            </a:r>
            <a:endParaRPr lang="zh-TW" altLang="en-US" sz="2000" dirty="0">
              <a:ln>
                <a:solidFill>
                  <a:srgbClr val="FFFF00"/>
                </a:solidFill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1170431" y="1208216"/>
            <a:ext cx="8887967" cy="2449384"/>
          </a:xfrm>
          <a:prstGeom prst="round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7645584" y="4636504"/>
            <a:ext cx="2504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/>
              <a:t>第四至七類只招收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高中之音樂</a:t>
            </a:r>
            <a:r>
              <a:rPr lang="zh-TW" altLang="en-US" sz="20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TW" altLang="en-US" sz="2000" b="1" dirty="0" smtClean="0"/>
              <a:t>美術</a:t>
            </a:r>
            <a:r>
              <a:rPr lang="zh-TW" altLang="en-US" sz="20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TW" altLang="en-US" sz="2000" b="1" dirty="0" smtClean="0"/>
              <a:t>舞蹈及體育班學生</a:t>
            </a:r>
            <a:r>
              <a:rPr lang="zh-TW" altLang="en-US" sz="2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。故本校不適用。</a:t>
            </a:r>
            <a:endParaRPr lang="zh-TW" altLang="en-US" sz="2000" b="1" dirty="0"/>
          </a:p>
        </p:txBody>
      </p:sp>
      <p:sp>
        <p:nvSpPr>
          <p:cNvPr id="8" name="圓角矩形 7"/>
          <p:cNvSpPr/>
          <p:nvPr/>
        </p:nvSpPr>
        <p:spPr>
          <a:xfrm>
            <a:off x="7554144" y="4516787"/>
            <a:ext cx="2504255" cy="1562874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1170432" y="6199377"/>
            <a:ext cx="8449056" cy="521837"/>
          </a:xfrm>
          <a:prstGeom prst="round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02784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>
            <a:extLst>
              <a:ext uri="{FF2B5EF4-FFF2-40B4-BE49-F238E27FC236}">
                <a16:creationId xmlns:a16="http://schemas.microsoft.com/office/drawing/2014/main" id="{9AC392D3-0AFE-4AA1-A231-B7FADFDD3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007" y="195959"/>
            <a:ext cx="53248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000" u="sng" dirty="0">
                <a:solidFill>
                  <a:srgbClr val="0000CC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sym typeface="FZHei-B01S" panose="02010601030101010101" pitchFamily="2" charset="-122"/>
              </a:rPr>
              <a:t>繁星推薦簡章統計</a:t>
            </a:r>
            <a:endParaRPr lang="zh-CN" altLang="en-US" sz="4000" u="sng" dirty="0">
              <a:solidFill>
                <a:srgbClr val="0000CC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  <a:sym typeface="FZHei-B01S" panose="02010601030101010101" pitchFamily="2" charset="-122"/>
            </a:endParaRPr>
          </a:p>
        </p:txBody>
      </p:sp>
      <p:graphicFrame>
        <p:nvGraphicFramePr>
          <p:cNvPr id="3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054813"/>
              </p:ext>
            </p:extLst>
          </p:nvPr>
        </p:nvGraphicFramePr>
        <p:xfrm>
          <a:off x="914403" y="903843"/>
          <a:ext cx="10719579" cy="250912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573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3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3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1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項目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109</a:t>
                      </a: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學年度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108</a:t>
                      </a: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學年度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招生學校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</a:rPr>
                        <a:t>68</a:t>
                      </a:r>
                      <a:endParaRPr kumimoji="0" lang="zh-TW" altLang="en-US" sz="24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66</a:t>
                      </a:r>
                      <a:endParaRPr kumimoji="0" lang="zh-TW" altLang="en-US" sz="24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招生學系</a:t>
                      </a:r>
                      <a:r>
                        <a:rPr kumimoji="1" lang="en-US" altLang="zh-TW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組</a:t>
                      </a:r>
                      <a:r>
                        <a:rPr kumimoji="1" lang="en-US" altLang="zh-TW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總數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</a:rPr>
                        <a:t>1,787</a:t>
                      </a:r>
                      <a:endParaRPr kumimoji="0" lang="zh-TW" altLang="en-US" sz="24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1,784</a:t>
                      </a:r>
                      <a:endParaRPr kumimoji="0" lang="zh-TW" altLang="en-US" sz="24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招生名額總數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</a:rPr>
                        <a:t>16,110</a:t>
                      </a:r>
                      <a:endParaRPr kumimoji="0" lang="zh-TW" altLang="en-US" sz="24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16,371</a:t>
                      </a:r>
                      <a:endParaRPr kumimoji="0" lang="zh-TW" altLang="en-US" sz="24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原住民外加名額總數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</a:rPr>
                        <a:t>1,965</a:t>
                      </a:r>
                      <a:endParaRPr kumimoji="0" lang="zh-TW" altLang="en-US" sz="24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1,839</a:t>
                      </a:r>
                      <a:endParaRPr kumimoji="0" lang="zh-TW" altLang="en-US" sz="24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24" marR="91424" marT="45703" marB="45703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174697"/>
              </p:ext>
            </p:extLst>
          </p:nvPr>
        </p:nvGraphicFramePr>
        <p:xfrm>
          <a:off x="914402" y="3412967"/>
          <a:ext cx="10719579" cy="294338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33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612">
                  <a:extLst>
                    <a:ext uri="{9D8B030D-6E8A-4147-A177-3AD203B41FA5}">
                      <a16:colId xmlns:a16="http://schemas.microsoft.com/office/drawing/2014/main" val="2359147127"/>
                    </a:ext>
                  </a:extLst>
                </a:gridCol>
                <a:gridCol w="105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2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2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2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31450">
                <a:tc>
                  <a:txBody>
                    <a:bodyPr/>
                    <a:lstStyle>
                      <a:lvl1pPr indent="357188"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9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 </a:t>
                      </a:r>
                      <a:r>
                        <a:rPr kumimoji="0" lang="zh-TW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    學群類別</a:t>
                      </a:r>
                      <a:endParaRPr kumimoji="0" lang="en-US" altLang="zh-TW" sz="16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項目</a:t>
                      </a:r>
                      <a:endParaRPr kumimoji="0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84387" marR="84387" marT="45723" marB="45723" horzOverflow="overflow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不分</a:t>
                      </a:r>
                      <a:endParaRPr kumimoji="0" lang="en-US" altLang="zh-TW" sz="1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學群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第一類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第二類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第三類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第四類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第五類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第六類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第七類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第八類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64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9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招生校系數</a:t>
                      </a:r>
                      <a:endParaRPr kumimoji="0" lang="zh-TW" altLang="zh-TW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930</a:t>
                      </a: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524</a:t>
                      </a: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7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64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9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招生名額</a:t>
                      </a:r>
                      <a:endParaRPr kumimoji="0" lang="zh-TW" altLang="zh-TW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61</a:t>
                      </a:r>
                      <a:endParaRPr kumimoji="0" lang="zh-TW" altLang="en-US" sz="2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8,213</a:t>
                      </a:r>
                      <a:endParaRPr kumimoji="0" lang="zh-TW" altLang="en-US" sz="2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4,973</a:t>
                      </a:r>
                      <a:endParaRPr kumimoji="0" lang="zh-TW" altLang="en-US" sz="2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2,391</a:t>
                      </a:r>
                      <a:endParaRPr kumimoji="0" lang="zh-TW" altLang="en-US" sz="2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25</a:t>
                      </a:r>
                      <a:endParaRPr kumimoji="0" lang="zh-TW" altLang="en-US" sz="2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167</a:t>
                      </a:r>
                      <a:endParaRPr kumimoji="0" lang="zh-TW" altLang="en-US" sz="2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altLang="en-US" sz="2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55</a:t>
                      </a:r>
                      <a:endParaRPr kumimoji="0" lang="zh-TW" altLang="en-US" sz="2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225</a:t>
                      </a:r>
                      <a:endParaRPr kumimoji="0" lang="zh-TW" altLang="en-US" sz="20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64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9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外加名額</a:t>
                      </a:r>
                      <a:endParaRPr kumimoji="0" lang="zh-TW" altLang="zh-TW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10</a:t>
                      </a:r>
                      <a:endParaRPr kumimoji="0" lang="zh-TW" altLang="en-US" sz="2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1,102</a:t>
                      </a:r>
                      <a:endParaRPr kumimoji="0" lang="zh-TW" altLang="en-US" sz="2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555</a:t>
                      </a:r>
                      <a:endParaRPr kumimoji="0" lang="zh-TW" altLang="en-US" sz="2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258</a:t>
                      </a:r>
                      <a:endParaRPr kumimoji="0" lang="zh-TW" altLang="en-US" sz="2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zh-TW" altLang="en-US" sz="2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25</a:t>
                      </a:r>
                      <a:endParaRPr kumimoji="0" lang="zh-TW" altLang="en-US" sz="2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altLang="en-US" sz="2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9</a:t>
                      </a:r>
                      <a:endParaRPr kumimoji="0" lang="zh-TW" altLang="en-US" sz="2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4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000" b="1">
                          <a:solidFill>
                            <a:schemeClr val="tx1"/>
                          </a:solidFill>
                          <a:latin typeface="Arial" pitchFamily="34" charset="0"/>
                          <a:ea typeface="산돌고딕 M"/>
                          <a:cs typeface="산돌고딕 M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altLang="en-US" sz="20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4053" marR="4405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14A2-F90A-4FD2-8991-41AA8BFFB8A0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3022600" cy="720080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zh-TW" altLang="en-US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繁星推薦</a:t>
            </a:r>
            <a:r>
              <a:rPr lang="en-US" altLang="zh-TW" sz="2000" dirty="0" smtClean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(3/10)</a:t>
            </a:r>
            <a:endParaRPr lang="zh-TW" altLang="en-US" sz="2000" dirty="0">
              <a:ln>
                <a:solidFill>
                  <a:srgbClr val="FFFF00"/>
                </a:solidFill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9389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8"/>
          <p:cNvGrpSpPr/>
          <p:nvPr/>
        </p:nvGrpSpPr>
        <p:grpSpPr>
          <a:xfrm>
            <a:off x="1406770" y="1155490"/>
            <a:ext cx="4661415" cy="5702509"/>
            <a:chOff x="501621" y="1892469"/>
            <a:chExt cx="2548200" cy="3918895"/>
          </a:xfrm>
        </p:grpSpPr>
        <p:sp>
          <p:nvSpPr>
            <p:cNvPr id="5" name="任意多边形: 形状 13"/>
            <p:cNvSpPr/>
            <p:nvPr/>
          </p:nvSpPr>
          <p:spPr>
            <a:xfrm>
              <a:off x="501621" y="1892469"/>
              <a:ext cx="2548200" cy="552534"/>
            </a:xfrm>
            <a:custGeom>
              <a:avLst/>
              <a:gdLst>
                <a:gd name="connsiteX0" fmla="*/ 419919 w 2519464"/>
                <a:gd name="connsiteY0" fmla="*/ 0 h 1142561"/>
                <a:gd name="connsiteX1" fmla="*/ 2099545 w 2519464"/>
                <a:gd name="connsiteY1" fmla="*/ 0 h 1142561"/>
                <a:gd name="connsiteX2" fmla="*/ 2519464 w 2519464"/>
                <a:gd name="connsiteY2" fmla="*/ 419919 h 1142561"/>
                <a:gd name="connsiteX3" fmla="*/ 2519464 w 2519464"/>
                <a:gd name="connsiteY3" fmla="*/ 1142561 h 1142561"/>
                <a:gd name="connsiteX4" fmla="*/ 0 w 2519464"/>
                <a:gd name="connsiteY4" fmla="*/ 1142561 h 1142561"/>
                <a:gd name="connsiteX5" fmla="*/ 0 w 2519464"/>
                <a:gd name="connsiteY5" fmla="*/ 419919 h 1142561"/>
                <a:gd name="connsiteX6" fmla="*/ 419919 w 2519464"/>
                <a:gd name="connsiteY6" fmla="*/ 0 h 114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9464" h="1142561">
                  <a:moveTo>
                    <a:pt x="419919" y="0"/>
                  </a:moveTo>
                  <a:lnTo>
                    <a:pt x="2099545" y="0"/>
                  </a:lnTo>
                  <a:cubicBezTo>
                    <a:pt x="2331460" y="0"/>
                    <a:pt x="2519464" y="188004"/>
                    <a:pt x="2519464" y="419919"/>
                  </a:cubicBezTo>
                  <a:lnTo>
                    <a:pt x="2519464" y="1142561"/>
                  </a:lnTo>
                  <a:lnTo>
                    <a:pt x="0" y="1142561"/>
                  </a:lnTo>
                  <a:lnTo>
                    <a:pt x="0" y="419919"/>
                  </a:lnTo>
                  <a:cubicBezTo>
                    <a:pt x="0" y="188004"/>
                    <a:pt x="188004" y="0"/>
                    <a:pt x="419919" y="0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第八類學群推薦規則</a:t>
              </a:r>
              <a:endParaRPr lang="zh-CN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矩形: 圆角 1"/>
            <p:cNvSpPr/>
            <p:nvPr/>
          </p:nvSpPr>
          <p:spPr>
            <a:xfrm>
              <a:off x="515938" y="1892469"/>
              <a:ext cx="2519464" cy="3793787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544584" y="2456687"/>
              <a:ext cx="2410810" cy="335467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342900" indent="-342900" algn="just">
                <a:lnSpc>
                  <a:spcPct val="120000"/>
                </a:lnSpc>
                <a:buClr>
                  <a:schemeClr val="accent5"/>
                </a:buClr>
                <a:buFont typeface="Wingdings" panose="05000000000000000000" pitchFamily="2" charset="2"/>
                <a:buChar char="n"/>
                <a:defRPr/>
              </a:pPr>
              <a:r>
                <a:rPr lang="zh-TW" altLang="en-US" sz="24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牙醫學系由第三類學群調整至第八類學群招生</a:t>
              </a:r>
              <a:r>
                <a:rPr lang="zh-TW" altLang="en-US" sz="2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，比照醫學系以學測及在校成績比序篩選、面試等二階段甄試方式決定錄取。</a:t>
              </a:r>
              <a:endParaRPr lang="en-US" altLang="zh-TW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 algn="just">
                <a:lnSpc>
                  <a:spcPct val="120000"/>
                </a:lnSpc>
                <a:spcBef>
                  <a:spcPts val="600"/>
                </a:spcBef>
                <a:buFont typeface="Wingdings" panose="05000000000000000000" pitchFamily="2" charset="2"/>
                <a:buChar char="n"/>
                <a:defRPr/>
              </a:pPr>
              <a:r>
                <a:rPr lang="zh-TW" altLang="en-US" sz="2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推薦學校依各大學招生條件，至多推薦</a:t>
              </a:r>
              <a:r>
                <a:rPr lang="en-US" altLang="zh-TW" sz="2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r>
                <a:rPr lang="zh-TW" altLang="en-US" sz="2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名符合推薦資格之學生到第八類學群</a:t>
              </a:r>
              <a:r>
                <a:rPr lang="en-US" altLang="zh-TW" sz="2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醫學系及牙醫系</a:t>
              </a:r>
              <a:r>
                <a:rPr lang="en-US" altLang="zh-TW" sz="2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，並排定推薦學生之順序。</a:t>
              </a:r>
            </a:p>
          </p:txBody>
        </p:sp>
      </p:grpSp>
      <p:grpSp>
        <p:nvGrpSpPr>
          <p:cNvPr id="11" name="组合 39"/>
          <p:cNvGrpSpPr/>
          <p:nvPr/>
        </p:nvGrpSpPr>
        <p:grpSpPr>
          <a:xfrm>
            <a:off x="6275461" y="1132051"/>
            <a:ext cx="4611042" cy="5589424"/>
            <a:chOff x="3381640" y="1892468"/>
            <a:chExt cx="2550567" cy="3793788"/>
          </a:xfrm>
        </p:grpSpPr>
        <p:sp>
          <p:nvSpPr>
            <p:cNvPr id="12" name="任意多边形: 形状 14"/>
            <p:cNvSpPr/>
            <p:nvPr/>
          </p:nvSpPr>
          <p:spPr>
            <a:xfrm>
              <a:off x="3381640" y="1892468"/>
              <a:ext cx="2550567" cy="553200"/>
            </a:xfrm>
            <a:custGeom>
              <a:avLst/>
              <a:gdLst>
                <a:gd name="connsiteX0" fmla="*/ 419919 w 2519464"/>
                <a:gd name="connsiteY0" fmla="*/ 0 h 1142561"/>
                <a:gd name="connsiteX1" fmla="*/ 2099545 w 2519464"/>
                <a:gd name="connsiteY1" fmla="*/ 0 h 1142561"/>
                <a:gd name="connsiteX2" fmla="*/ 2519464 w 2519464"/>
                <a:gd name="connsiteY2" fmla="*/ 419919 h 1142561"/>
                <a:gd name="connsiteX3" fmla="*/ 2519464 w 2519464"/>
                <a:gd name="connsiteY3" fmla="*/ 1142561 h 1142561"/>
                <a:gd name="connsiteX4" fmla="*/ 0 w 2519464"/>
                <a:gd name="connsiteY4" fmla="*/ 1142561 h 1142561"/>
                <a:gd name="connsiteX5" fmla="*/ 0 w 2519464"/>
                <a:gd name="connsiteY5" fmla="*/ 419919 h 1142561"/>
                <a:gd name="connsiteX6" fmla="*/ 419919 w 2519464"/>
                <a:gd name="connsiteY6" fmla="*/ 0 h 114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9464" h="1142561">
                  <a:moveTo>
                    <a:pt x="419919" y="0"/>
                  </a:moveTo>
                  <a:lnTo>
                    <a:pt x="2099545" y="0"/>
                  </a:lnTo>
                  <a:cubicBezTo>
                    <a:pt x="2331460" y="0"/>
                    <a:pt x="2519464" y="188004"/>
                    <a:pt x="2519464" y="419919"/>
                  </a:cubicBezTo>
                  <a:lnTo>
                    <a:pt x="2519464" y="1142561"/>
                  </a:lnTo>
                  <a:lnTo>
                    <a:pt x="0" y="1142561"/>
                  </a:lnTo>
                  <a:lnTo>
                    <a:pt x="0" y="419919"/>
                  </a:lnTo>
                  <a:cubicBezTo>
                    <a:pt x="0" y="188004"/>
                    <a:pt x="188004" y="0"/>
                    <a:pt x="419919" y="0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第八類學群篩選規則</a:t>
              </a:r>
              <a:endParaRPr lang="zh-CN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矩形: 圆角 2"/>
            <p:cNvSpPr/>
            <p:nvPr/>
          </p:nvSpPr>
          <p:spPr>
            <a:xfrm>
              <a:off x="3396158" y="1892469"/>
              <a:ext cx="2519464" cy="3793787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8" name="文本框 10">
            <a:extLst>
              <a:ext uri="{FF2B5EF4-FFF2-40B4-BE49-F238E27FC236}">
                <a16:creationId xmlns:a16="http://schemas.microsoft.com/office/drawing/2014/main" id="{9AC392D3-0AFE-4AA1-A231-B7FADFDD3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6162" y="265114"/>
            <a:ext cx="61694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zh-TW" sz="4000" u="sng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+mj-cs"/>
                <a:sym typeface="FZHei-B01S" panose="02010601030101010101" pitchFamily="2" charset="-122"/>
              </a:rPr>
              <a:t>109</a:t>
            </a:r>
            <a:r>
              <a:rPr lang="zh-TW" altLang="en-US" sz="4000" u="sng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+mj-cs"/>
                <a:sym typeface="FZHei-B01S" panose="02010601030101010101" pitchFamily="2" charset="-122"/>
              </a:rPr>
              <a:t>繁星推薦規則變更</a:t>
            </a:r>
            <a:endParaRPr lang="zh-CN" altLang="en-US" sz="4000" u="sng" dirty="0">
              <a:solidFill>
                <a:srgbClr val="0000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  <a:cs typeface="+mj-cs"/>
              <a:sym typeface="FZHei-B01S" panose="02010601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275461" y="2136914"/>
            <a:ext cx="4373782" cy="45611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342900" indent="-342900" algn="just">
              <a:lnSpc>
                <a:spcPct val="120000"/>
              </a:lnSpc>
              <a:buClr>
                <a:schemeClr val="accent5"/>
              </a:buClr>
              <a:buFont typeface="Wingdings" panose="05000000000000000000" pitchFamily="2" charset="2"/>
              <a:buChar char="n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通過醫學系第一階段篩選考生</a:t>
            </a:r>
            <a:r>
              <a:rPr lang="zh-TW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，於報名參加當學年度大學「個人申請」入學招生時，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不得再報名同一所大學之醫學系</a:t>
            </a:r>
            <a:r>
              <a:rPr lang="zh-TW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n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通過牙醫學系第一階段篩選考生</a:t>
            </a:r>
            <a:r>
              <a:rPr lang="zh-TW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，於報名參加當學年度大學「個人申請」入學招生時，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不得再報名同一所大學之牙醫學系</a:t>
            </a:r>
            <a:r>
              <a:rPr lang="zh-TW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14A2-F90A-4FD2-8991-41AA8BFFB8A0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3022600" cy="720080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zh-TW" altLang="en-US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繁星推薦</a:t>
            </a:r>
            <a:r>
              <a:rPr lang="en-US" altLang="zh-TW" sz="2000" dirty="0" smtClean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(4/10)</a:t>
            </a:r>
            <a:endParaRPr lang="zh-TW" altLang="en-US" sz="2000" dirty="0">
              <a:ln>
                <a:solidFill>
                  <a:srgbClr val="FFFF00"/>
                </a:solidFill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4621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86602" y="1081943"/>
            <a:ext cx="11464119" cy="5456411"/>
          </a:xfrm>
        </p:spPr>
        <p:txBody>
          <a:bodyPr>
            <a:noAutofit/>
          </a:bodyPr>
          <a:lstStyle/>
          <a:p>
            <a:pPr marL="342889" indent="-342889" defTabSz="457185">
              <a:lnSpc>
                <a:spcPct val="90000"/>
              </a:lnSpc>
              <a:buFont typeface="Wingdings 3" charset="2"/>
              <a:buChar char=""/>
              <a:defRPr/>
            </a:pPr>
            <a:endParaRPr lang="en-US" altLang="zh-TW" sz="800" b="1" dirty="0" smtClean="0">
              <a:solidFill>
                <a:srgbClr val="FF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  <a:p>
            <a:pPr marL="342889" indent="-342889" defTabSz="45718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p"/>
              <a:defRPr/>
            </a:pP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全程就讀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國內同一所高中之應屆畢業生</a:t>
            </a:r>
            <a:endParaRPr lang="en-US" altLang="zh-TW" sz="36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342889" indent="-342889" defTabSz="45718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  </a:t>
            </a:r>
            <a:r>
              <a:rPr lang="en-US" altLang="zh-TW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(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排除轉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學生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、轉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科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生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、跳級生、交換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學生</a:t>
            </a:r>
            <a:r>
              <a:rPr lang="en-US" altLang="zh-TW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)</a:t>
            </a:r>
          </a:p>
          <a:p>
            <a:pPr marL="342889" indent="-342889" defTabSz="45718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  說明</a:t>
            </a:r>
            <a:r>
              <a:rPr lang="zh-TW" altLang="en-US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：本校綜高</a:t>
            </a:r>
            <a:r>
              <a:rPr lang="zh-TW" altLang="en-US" sz="3600" u="sng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全程選讀學術學程</a:t>
            </a:r>
            <a:r>
              <a:rPr lang="zh-TW" altLang="en-US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的學生符合</a:t>
            </a:r>
            <a:endParaRPr lang="en-US" altLang="zh-TW" sz="3600" dirty="0">
              <a:solidFill>
                <a:srgbClr val="0000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342889" indent="-342889" defTabSz="45718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altLang="zh-TW" sz="1200" dirty="0" smtClean="0">
              <a:solidFill>
                <a:srgbClr val="FF0000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342889" indent="-342889" defTabSz="45718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p"/>
              <a:defRPr/>
            </a:pP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高中</a:t>
            </a:r>
            <a:r>
              <a:rPr lang="zh-TW" altLang="en-US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前四學期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學業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成績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之</a:t>
            </a: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總平均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符合全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校排名</a:t>
            </a:r>
            <a:r>
              <a:rPr lang="zh-TW" altLang="en-US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前</a:t>
            </a:r>
            <a:r>
              <a:rPr lang="en-US" altLang="zh-TW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50</a:t>
            </a:r>
            <a:r>
              <a:rPr lang="en-US" altLang="zh-TW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%</a:t>
            </a: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 </a:t>
            </a:r>
            <a:endParaRPr lang="en-US" altLang="zh-TW" sz="3600" dirty="0" smtClean="0">
              <a:solidFill>
                <a:srgbClr val="0000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0" indent="0" defTabSz="45718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zh-TW" altLang="en-US" sz="3600" dirty="0" smtClean="0">
                <a:solidFill>
                  <a:srgbClr val="FF0000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  </a:t>
            </a: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說明：如有重修或補考之科目應以原成績辦理</a:t>
            </a:r>
            <a:endParaRPr lang="en-US" altLang="zh-TW" sz="3600" dirty="0" smtClean="0">
              <a:solidFill>
                <a:srgbClr val="0000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0" indent="0" defTabSz="45718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altLang="zh-TW" sz="1200" dirty="0">
              <a:solidFill>
                <a:srgbClr val="3366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342889" indent="-342889" defTabSz="45718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p"/>
              <a:defRPr/>
            </a:pP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原住民身分學生得以「一般生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」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或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「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原住民生」身分</a:t>
            </a:r>
            <a:endParaRPr lang="en-US" altLang="zh-TW" sz="36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0" indent="0" defTabSz="45718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zh-TW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 </a:t>
            </a:r>
            <a:r>
              <a:rPr lang="en-US" altLang="zh-TW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 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擇一參加</a:t>
            </a:r>
            <a:endParaRPr lang="en-US" altLang="zh-TW" sz="36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342889" indent="-342889" defTabSz="45718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p"/>
              <a:defRPr/>
            </a:pPr>
            <a:endParaRPr lang="en-US" altLang="zh-TW" sz="12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342889" indent="-342889" defTabSz="45718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p"/>
              <a:defRPr/>
            </a:pP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「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特殊選才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」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錄取生未依限放棄</a:t>
            </a:r>
            <a:r>
              <a:rPr lang="zh-TW" altLang="en-US" sz="3600" u="sng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不得</a:t>
            </a:r>
            <a:r>
              <a:rPr lang="zh-TW" altLang="en-US" sz="3600" dirty="0" smtClean="0">
                <a:solidFill>
                  <a:prstClr val="black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參加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「</a:t>
            </a:r>
            <a:r>
              <a:rPr lang="zh-TW" altLang="en-US" sz="3600" dirty="0" smtClean="0">
                <a:solidFill>
                  <a:prstClr val="black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繁星推薦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」</a:t>
            </a:r>
            <a:endParaRPr lang="en-US" altLang="zh-TW" sz="36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0" indent="0" defTabSz="457185">
              <a:spcBef>
                <a:spcPts val="0"/>
              </a:spcBef>
              <a:buNone/>
              <a:defRPr/>
            </a:pPr>
            <a:endParaRPr lang="en-US" altLang="zh-TW" sz="3600" b="1" dirty="0" smtClean="0">
              <a:latin typeface="Calibri" panose="020F0502020204030204" pitchFamily="34" charset="0"/>
              <a:ea typeface="標楷體" panose="03000509000000000000" pitchFamily="65" charset="-120"/>
            </a:endParaRPr>
          </a:p>
          <a:p>
            <a:pPr marL="0" indent="0" defTabSz="457185">
              <a:spcBef>
                <a:spcPts val="0"/>
              </a:spcBef>
              <a:buNone/>
              <a:defRPr/>
            </a:pPr>
            <a:endParaRPr lang="en-US" altLang="zh-TW" sz="2000" b="1" dirty="0" smtClean="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53251" name="標題 1"/>
          <p:cNvSpPr>
            <a:spLocks/>
          </p:cNvSpPr>
          <p:nvPr/>
        </p:nvSpPr>
        <p:spPr bwMode="auto">
          <a:xfrm>
            <a:off x="4168239" y="196416"/>
            <a:ext cx="4441371" cy="84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 anchor="ctr"/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4800" u="sng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推薦報名資格</a:t>
            </a:r>
            <a:endParaRPr kumimoji="0" lang="zh-TW" altLang="en-US" sz="4800" u="sng" dirty="0">
              <a:solidFill>
                <a:srgbClr val="0000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</p:txBody>
      </p:sp>
      <p:sp>
        <p:nvSpPr>
          <p:cNvPr id="53252" name="投影片編號版面配置區 1"/>
          <p:cNvSpPr txBox="1">
            <a:spLocks noGrp="1"/>
          </p:cNvSpPr>
          <p:nvPr/>
        </p:nvSpPr>
        <p:spPr bwMode="auto">
          <a:xfrm>
            <a:off x="8148505" y="6355493"/>
            <a:ext cx="2210168" cy="36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 anchor="ctr"/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A31D9547-FCDD-4984-B840-60BE4D80D0D3}" type="slidenum">
              <a:rPr kumimoji="0" lang="en-US" altLang="zh-TW" sz="1270">
                <a:latin typeface="Calibri" panose="020F0502020204030204" pitchFamily="34" charset="0"/>
              </a:rPr>
              <a:pPr algn="r" eaLnBrk="1" hangingPunct="1"/>
              <a:t>6</a:t>
            </a:fld>
            <a:endParaRPr kumimoji="0" lang="en-US" altLang="zh-TW" sz="1270">
              <a:latin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3022600" cy="720080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zh-TW" altLang="en-US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繁星推薦</a:t>
            </a:r>
            <a:r>
              <a:rPr lang="en-US" altLang="zh-TW" sz="2000" dirty="0" smtClean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(5/10)</a:t>
            </a:r>
            <a:endParaRPr lang="zh-TW" altLang="en-US" sz="2000" dirty="0">
              <a:ln>
                <a:solidFill>
                  <a:srgbClr val="FFFF00"/>
                </a:solidFill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912214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72663" y="1113467"/>
            <a:ext cx="10909737" cy="5161209"/>
          </a:xfrm>
        </p:spPr>
        <p:txBody>
          <a:bodyPr>
            <a:noAutofit/>
          </a:bodyPr>
          <a:lstStyle/>
          <a:p>
            <a:pPr marL="342889" indent="-342889" defTabSz="45718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p"/>
              <a:defRPr/>
            </a:pP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成立</a:t>
            </a: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推薦委員會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辦理校內甄選。</a:t>
            </a:r>
            <a:endParaRPr lang="en-US" altLang="zh-TW" sz="36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0" indent="0" defTabSz="457185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altLang="zh-TW" sz="36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342889" indent="-342889" defTabSz="45718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p"/>
              <a:defRPr/>
            </a:pP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高中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對大學</a:t>
            </a: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「各學</a:t>
            </a:r>
            <a:r>
              <a:rPr lang="zh-TW" altLang="en-US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群至多推薦二名學生</a:t>
            </a: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」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，</a:t>
            </a:r>
            <a:endParaRPr lang="en-US" altLang="zh-TW" sz="36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0" indent="0" defTabSz="457185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  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並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排定推薦至同所大學學生之優先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順序。</a:t>
            </a:r>
            <a:endParaRPr lang="en-US" altLang="zh-TW" sz="36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0" indent="0" defTabSz="457185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altLang="zh-TW" sz="36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342889" indent="-342889" defTabSz="45718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p"/>
              <a:defRPr/>
            </a:pP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同一名學生</a:t>
            </a:r>
            <a:r>
              <a:rPr lang="zh-TW" altLang="en-US" sz="3600" dirty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僅限</a:t>
            </a: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推薦至</a:t>
            </a:r>
            <a:r>
              <a:rPr lang="zh-TW" altLang="en-US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「</a:t>
            </a: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一所</a:t>
            </a:r>
            <a:r>
              <a:rPr lang="zh-TW" altLang="en-US" sz="36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大學之一個學</a:t>
            </a:r>
            <a:r>
              <a:rPr lang="zh-TW" altLang="en-US" sz="36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群」。 </a:t>
            </a:r>
            <a:endParaRPr lang="en-US" altLang="zh-TW" sz="3600" dirty="0" smtClean="0">
              <a:solidFill>
                <a:srgbClr val="0000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0" indent="0" defTabSz="457185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altLang="zh-TW" sz="36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342889" indent="-342889" defTabSz="45718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p"/>
              <a:defRPr/>
            </a:pP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在校學業成績遇有同分之比序，依序以</a:t>
            </a:r>
            <a:endParaRPr lang="en-US" altLang="zh-TW" sz="36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0" indent="0" defTabSz="457185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 「高二下」「 高二上 」「高一下」「高一上」   </a:t>
            </a:r>
            <a:endParaRPr lang="en-US" altLang="zh-TW" sz="3600" dirty="0" smtClean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  <a:p>
            <a:pPr marL="0" indent="0" defTabSz="457185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zh-TW" altLang="en-US" sz="36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  總平均之順序辦理。</a:t>
            </a:r>
            <a:endParaRPr lang="zh-TW" altLang="en-US" sz="3600" dirty="0"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3022600" cy="720080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zh-TW" altLang="en-US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繁星推薦</a:t>
            </a:r>
            <a:r>
              <a:rPr lang="en-US" altLang="zh-TW" sz="2000" dirty="0" smtClean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(6/10)</a:t>
            </a:r>
            <a:endParaRPr lang="zh-TW" altLang="en-US" sz="2000" dirty="0">
              <a:ln>
                <a:solidFill>
                  <a:srgbClr val="FFFF00"/>
                </a:solidFill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6" name="標題 1"/>
          <p:cNvSpPr>
            <a:spLocks/>
          </p:cNvSpPr>
          <p:nvPr/>
        </p:nvSpPr>
        <p:spPr bwMode="auto">
          <a:xfrm>
            <a:off x="4168239" y="196416"/>
            <a:ext cx="4441371" cy="84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 anchor="ctr"/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4800" u="sng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推薦學校作法</a:t>
            </a:r>
            <a:endParaRPr kumimoji="0" lang="zh-TW" altLang="en-US" sz="4800" u="sng" dirty="0">
              <a:solidFill>
                <a:srgbClr val="0000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706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4072" y="1627260"/>
            <a:ext cx="8533929" cy="480998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798123" y="2762926"/>
            <a:ext cx="1729924" cy="3674320"/>
          </a:xfrm>
          <a:prstGeom prst="rect">
            <a:avLst/>
          </a:prstGeom>
          <a:noFill/>
          <a:ln w="1016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prstClr val="white"/>
              </a:solidFill>
              <a:latin typeface="Tw Cen MT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28048" y="2240868"/>
            <a:ext cx="4139953" cy="3492388"/>
          </a:xfrm>
          <a:prstGeom prst="rect">
            <a:avLst/>
          </a:prstGeom>
          <a:noFill/>
          <a:ln w="1016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prstClr val="white"/>
              </a:solidFill>
              <a:latin typeface="Tw Cen MT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39617" y="1718810"/>
            <a:ext cx="1657795" cy="1044116"/>
          </a:xfrm>
          <a:prstGeom prst="rect">
            <a:avLst/>
          </a:prstGeom>
          <a:noFill/>
          <a:ln w="1016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prstClr val="white"/>
              </a:solidFill>
              <a:latin typeface="Tw Cen MT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45994" y="4042954"/>
            <a:ext cx="1152128" cy="576064"/>
          </a:xfrm>
          <a:prstGeom prst="rect">
            <a:avLst/>
          </a:prstGeom>
          <a:noFill/>
          <a:ln w="1016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prstClr val="white"/>
              </a:solidFill>
              <a:latin typeface="Tw Cen MT"/>
              <a:ea typeface="微軟正黑體" panose="020B0604030504040204" pitchFamily="34" charset="-120"/>
            </a:endParaRPr>
          </a:p>
        </p:txBody>
      </p:sp>
      <p:sp>
        <p:nvSpPr>
          <p:cNvPr id="11" name="標題 1"/>
          <p:cNvSpPr>
            <a:spLocks/>
          </p:cNvSpPr>
          <p:nvPr/>
        </p:nvSpPr>
        <p:spPr bwMode="auto">
          <a:xfrm>
            <a:off x="4168239" y="196416"/>
            <a:ext cx="4441371" cy="84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 anchor="ctr"/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4400" b="1" u="sng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簡</a:t>
            </a:r>
            <a:r>
              <a:rPr kumimoji="0" lang="zh-TW" altLang="en-US" sz="4400" b="1" u="sng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章</a:t>
            </a:r>
            <a:r>
              <a:rPr kumimoji="0" lang="zh-TW" altLang="en-US" sz="4400" b="1" u="sng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參考</a:t>
            </a:r>
            <a:endParaRPr kumimoji="0" lang="zh-TW" altLang="en-US" sz="4400" b="1" u="sng" dirty="0">
              <a:solidFill>
                <a:srgbClr val="0000FF"/>
              </a:solidFill>
              <a:latin typeface="王漢宗細黑體繁" panose="02000500000000000000" pitchFamily="2" charset="-120"/>
              <a:ea typeface="王漢宗細黑體繁" panose="02000500000000000000" pitchFamily="2" charset="-12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3022600" cy="72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4400" b="0" i="0" u="none" strike="noStrike" kern="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繁星推薦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(7/10)</a:t>
            </a:r>
            <a:endParaRPr kumimoji="0" lang="zh-TW" altLang="en-US" sz="2000" b="0" i="0" u="none" strike="noStrike" kern="0" cap="none" spc="0" normalizeH="0" baseline="0" noProof="0" dirty="0">
              <a:ln>
                <a:solidFill>
                  <a:srgbClr val="FFFF00"/>
                </a:solidFill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144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793527" y="1365760"/>
            <a:ext cx="10454846" cy="4975663"/>
          </a:xfrm>
        </p:spPr>
        <p:txBody>
          <a:bodyPr>
            <a:normAutofit fontScale="40000" lnSpcReduction="20000"/>
          </a:bodyPr>
          <a:lstStyle/>
          <a:p>
            <a:pPr marL="342889" indent="-342889" defTabSz="457185">
              <a:buNone/>
              <a:defRPr/>
            </a:pPr>
            <a:endParaRPr lang="en-US" altLang="zh-TW" sz="816" b="1" dirty="0">
              <a:solidFill>
                <a:srgbClr val="FF0000"/>
              </a:solidFill>
              <a:latin typeface="Calibri" pitchFamily="34" charset="0"/>
              <a:ea typeface="標楷體" pitchFamily="65" charset="-120"/>
            </a:endParaRPr>
          </a:p>
          <a:p>
            <a:pPr marL="342889" indent="-342889" defTabSz="457185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p"/>
              <a:defRPr/>
            </a:pPr>
            <a:r>
              <a:rPr lang="zh-TW" altLang="en-US" sz="70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甄選</a:t>
            </a:r>
            <a:r>
              <a:rPr lang="zh-TW" altLang="en-US" sz="7000" dirty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會依大學校系所訂</a:t>
            </a:r>
            <a:r>
              <a:rPr lang="zh-TW" altLang="en-US" sz="70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學</a:t>
            </a:r>
            <a:r>
              <a:rPr lang="zh-TW" altLang="en-US" sz="70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測、高中英聽檢定</a:t>
            </a:r>
            <a:r>
              <a:rPr lang="zh-TW" altLang="en-US" sz="70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標準、高中推薦優先順序</a:t>
            </a:r>
            <a:r>
              <a:rPr lang="zh-TW" altLang="en-US" sz="70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及</a:t>
            </a:r>
            <a:r>
              <a:rPr lang="zh-TW" altLang="en-US" sz="70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比</a:t>
            </a:r>
            <a:r>
              <a:rPr lang="zh-TW" altLang="en-US" sz="70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序項目</a:t>
            </a:r>
            <a:r>
              <a:rPr lang="zh-TW" altLang="en-US" sz="70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進行分發作業，各大學錄取</a:t>
            </a:r>
            <a:r>
              <a:rPr lang="zh-TW" altLang="en-US" sz="7000" dirty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同所高中學生</a:t>
            </a:r>
            <a:r>
              <a:rPr lang="zh-TW" altLang="en-US" sz="70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以一名</a:t>
            </a:r>
            <a:r>
              <a:rPr lang="zh-TW" altLang="en-US" sz="70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為限</a:t>
            </a:r>
            <a:r>
              <a:rPr lang="zh-TW" altLang="en-US" sz="70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。</a:t>
            </a:r>
            <a:endParaRPr lang="en-US" altLang="zh-TW" sz="7000" dirty="0" smtClean="0">
              <a:latin typeface="王漢宗細黑體繁" panose="02000500000000000000" pitchFamily="2" charset="-120"/>
              <a:ea typeface="王漢宗細黑體繁" panose="02000500000000000000" pitchFamily="2" charset="-120"/>
              <a:cs typeface="Times New Roman" panose="02020603050405020304" pitchFamily="18" charset="0"/>
            </a:endParaRPr>
          </a:p>
          <a:p>
            <a:pPr marL="342889" indent="-342889" defTabSz="457185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p"/>
              <a:defRPr/>
            </a:pPr>
            <a:endParaRPr lang="en-US" altLang="zh-TW" sz="1300" dirty="0">
              <a:solidFill>
                <a:schemeClr val="accent2">
                  <a:lumMod val="75000"/>
                </a:schemeClr>
              </a:solidFill>
              <a:latin typeface="王漢宗細黑體繁" panose="02000500000000000000" pitchFamily="2" charset="-120"/>
              <a:ea typeface="王漢宗細黑體繁" panose="02000500000000000000" pitchFamily="2" charset="-120"/>
              <a:cs typeface="Times New Roman" panose="02020603050405020304" pitchFamily="18" charset="0"/>
            </a:endParaRPr>
          </a:p>
          <a:p>
            <a:pPr marL="342889" indent="-342889" defTabSz="457185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p"/>
              <a:defRPr/>
            </a:pPr>
            <a:r>
              <a:rPr lang="zh-TW" altLang="en-US" sz="70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以</a:t>
            </a:r>
            <a:r>
              <a:rPr lang="zh-TW" altLang="en-US" sz="7000" dirty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全校排名百分比作為第一個比序項目，</a:t>
            </a:r>
            <a:r>
              <a:rPr lang="zh-TW" altLang="en-US" sz="70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百分比小者優先</a:t>
            </a:r>
            <a:r>
              <a:rPr lang="zh-TW" altLang="en-US" sz="7000" dirty="0" smtClean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錄取</a:t>
            </a:r>
            <a:r>
              <a:rPr lang="zh-TW" altLang="en-US" sz="70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。</a:t>
            </a:r>
            <a:endParaRPr lang="en-US" altLang="zh-TW" sz="7000" dirty="0">
              <a:latin typeface="王漢宗細黑體繁" panose="02000500000000000000" pitchFamily="2" charset="-120"/>
              <a:ea typeface="王漢宗細黑體繁" panose="02000500000000000000" pitchFamily="2" charset="-120"/>
              <a:cs typeface="Times New Roman" panose="02020603050405020304" pitchFamily="18" charset="0"/>
            </a:endParaRPr>
          </a:p>
          <a:p>
            <a:pPr marL="0" indent="0" defTabSz="457185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en-US" altLang="zh-TW" sz="2500" dirty="0" smtClean="0">
              <a:solidFill>
                <a:schemeClr val="accent2">
                  <a:lumMod val="75000"/>
                </a:schemeClr>
              </a:solidFill>
              <a:latin typeface="王漢宗細黑體繁" panose="02000500000000000000" pitchFamily="2" charset="-120"/>
              <a:ea typeface="王漢宗細黑體繁" panose="02000500000000000000" pitchFamily="2" charset="-120"/>
              <a:cs typeface="Times New Roman" panose="02020603050405020304" pitchFamily="18" charset="0"/>
            </a:endParaRPr>
          </a:p>
          <a:p>
            <a:pPr marL="342889" indent="-342889" defTabSz="457185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p"/>
              <a:defRPr/>
            </a:pPr>
            <a:r>
              <a:rPr lang="zh-TW" altLang="en-US" sz="70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第一</a:t>
            </a:r>
            <a:r>
              <a:rPr lang="zh-TW" altLang="en-US" sz="7000" dirty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輪分發後校系仍有缺額者，進行第二輪分發，至</a:t>
            </a:r>
            <a:r>
              <a:rPr lang="zh-TW" altLang="en-US" sz="7000" u="sng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缺額補滿</a:t>
            </a:r>
            <a:r>
              <a:rPr lang="zh-TW" altLang="en-US" sz="7000" dirty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為止</a:t>
            </a:r>
            <a:r>
              <a:rPr lang="en-US" altLang="zh-TW" sz="7000" dirty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(</a:t>
            </a:r>
            <a:r>
              <a:rPr lang="zh-TW" altLang="en-US" sz="7000" dirty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大學錄取同一高中學生</a:t>
            </a:r>
            <a:r>
              <a:rPr lang="zh-TW" altLang="en-US" sz="7000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不限一名</a:t>
            </a:r>
            <a:r>
              <a:rPr lang="en-US" altLang="zh-TW" sz="7000" dirty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)</a:t>
            </a:r>
            <a:r>
              <a:rPr lang="zh-TW" altLang="en-US" sz="7000" dirty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。</a:t>
            </a:r>
            <a:endParaRPr lang="en-US" altLang="zh-TW" sz="7000" dirty="0">
              <a:latin typeface="王漢宗細黑體繁" panose="02000500000000000000" pitchFamily="2" charset="-120"/>
              <a:ea typeface="王漢宗細黑體繁" panose="02000500000000000000" pitchFamily="2" charset="-120"/>
              <a:cs typeface="Times New Roman" panose="02020603050405020304" pitchFamily="18" charset="0"/>
            </a:endParaRPr>
          </a:p>
          <a:p>
            <a:pPr marL="0" indent="0" defTabSz="457185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en-US" altLang="zh-TW" sz="2500" dirty="0">
              <a:latin typeface="王漢宗細黑體繁" panose="02000500000000000000" pitchFamily="2" charset="-120"/>
              <a:ea typeface="王漢宗細黑體繁" panose="02000500000000000000" pitchFamily="2" charset="-120"/>
              <a:cs typeface="Times New Roman" panose="02020603050405020304" pitchFamily="18" charset="0"/>
            </a:endParaRPr>
          </a:p>
          <a:p>
            <a:pPr marL="342889" indent="-342889" defTabSz="457185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p"/>
              <a:defRPr/>
            </a:pPr>
            <a:r>
              <a:rPr lang="zh-TW" altLang="en-US" sz="7000" dirty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第一輪及第二輪分發經比序至最後一項目仍相同時，依招生規定辦理 </a:t>
            </a:r>
            <a:r>
              <a:rPr lang="en-US" altLang="zh-TW" sz="70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(</a:t>
            </a:r>
            <a:r>
              <a:rPr lang="zh-TW" altLang="en-US" sz="70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若有增額錄取由考試入學名額</a:t>
            </a:r>
            <a:r>
              <a:rPr lang="zh-TW" altLang="en-US" sz="7000" dirty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調整</a:t>
            </a:r>
            <a:r>
              <a:rPr lang="zh-TW" altLang="en-US" sz="70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流用</a:t>
            </a:r>
            <a:r>
              <a:rPr lang="en-US" altLang="zh-TW" sz="70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)</a:t>
            </a:r>
            <a:r>
              <a:rPr lang="zh-TW" altLang="en-US" sz="7000" dirty="0" smtClean="0">
                <a:latin typeface="王漢宗細黑體繁" panose="02000500000000000000" pitchFamily="2" charset="-120"/>
                <a:ea typeface="王漢宗細黑體繁" panose="02000500000000000000" pitchFamily="2" charset="-120"/>
                <a:cs typeface="Times New Roman" panose="02020603050405020304" pitchFamily="18" charset="0"/>
              </a:rPr>
              <a:t>。</a:t>
            </a:r>
            <a:endParaRPr lang="zh-TW" altLang="en-US" sz="7000" dirty="0">
              <a:latin typeface="王漢宗細黑體繁" panose="02000500000000000000" pitchFamily="2" charset="-120"/>
              <a:ea typeface="王漢宗細黑體繁" panose="02000500000000000000" pitchFamily="2" charset="-120"/>
              <a:cs typeface="Times New Roman" panose="02020603050405020304" pitchFamily="18" charset="0"/>
            </a:endParaRPr>
          </a:p>
        </p:txBody>
      </p:sp>
      <p:sp>
        <p:nvSpPr>
          <p:cNvPr id="58371" name="標題 1"/>
          <p:cNvSpPr>
            <a:spLocks/>
          </p:cNvSpPr>
          <p:nvPr/>
        </p:nvSpPr>
        <p:spPr bwMode="auto">
          <a:xfrm>
            <a:off x="4015891" y="438003"/>
            <a:ext cx="4132614" cy="927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 anchor="ctr"/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TW" altLang="en-US" sz="4800" u="sng" dirty="0">
                <a:solidFill>
                  <a:srgbClr val="0000FF"/>
                </a:solidFill>
                <a:latin typeface="王漢宗細黑體繁" panose="02000500000000000000" pitchFamily="2" charset="-120"/>
                <a:ea typeface="王漢宗細黑體繁" panose="02000500000000000000" pitchFamily="2" charset="-120"/>
              </a:rPr>
              <a:t>分發錄取原則</a:t>
            </a:r>
          </a:p>
        </p:txBody>
      </p:sp>
      <p:sp>
        <p:nvSpPr>
          <p:cNvPr id="58372" name="投影片編號版面配置區 1"/>
          <p:cNvSpPr txBox="1">
            <a:spLocks noGrp="1"/>
          </p:cNvSpPr>
          <p:nvPr/>
        </p:nvSpPr>
        <p:spPr bwMode="auto">
          <a:xfrm>
            <a:off x="8148505" y="6355493"/>
            <a:ext cx="2210168" cy="36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7" tIns="46648" rIns="93297" bIns="46648" anchor="ctr"/>
          <a:lstStyle>
            <a:lvl1pPr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0065673-08FF-4D64-BCEF-AEC2780AB3F6}" type="slidenum">
              <a:rPr kumimoji="0" lang="en-US" altLang="zh-TW" sz="1270">
                <a:latin typeface="Calibri" panose="020F0502020204030204" pitchFamily="34" charset="0"/>
              </a:rPr>
              <a:pPr algn="r" eaLnBrk="1" hangingPunct="1"/>
              <a:t>9</a:t>
            </a:fld>
            <a:endParaRPr kumimoji="0" lang="en-US" altLang="zh-TW" sz="1270">
              <a:latin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3022600" cy="720080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zh-TW" altLang="en-US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繁星推薦</a:t>
            </a:r>
            <a:r>
              <a:rPr lang="en-US" altLang="zh-TW" sz="2000" dirty="0" smtClean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新細明體" panose="02020500000000000000" pitchFamily="18" charset="-120"/>
              </a:rPr>
              <a:t>(8/10)</a:t>
            </a:r>
            <a:endParaRPr lang="zh-TW" altLang="en-US" sz="2000" dirty="0">
              <a:ln>
                <a:solidFill>
                  <a:srgbClr val="FFFF00"/>
                </a:solidFill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51877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2358</Words>
  <Application>Microsoft Office PowerPoint</Application>
  <PresentationFormat>寬螢幕</PresentationFormat>
  <Paragraphs>369</Paragraphs>
  <Slides>23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43" baseType="lpstr">
      <vt:lpstr>等线</vt:lpstr>
      <vt:lpstr>FZHei-B01S</vt:lpstr>
      <vt:lpstr>HY견고딕</vt:lpstr>
      <vt:lpstr>Microsoft YaHei</vt:lpstr>
      <vt:lpstr>Microsoft YaHei</vt:lpstr>
      <vt:lpstr>王漢宗細黑體繁</vt:lpstr>
      <vt:lpstr>微軟正黑體</vt:lpstr>
      <vt:lpstr>PMingLiU</vt:lpstr>
      <vt:lpstr>PMingLiU</vt:lpstr>
      <vt:lpstr>標楷體</vt:lpstr>
      <vt:lpstr>산돌고딕 M</vt:lpstr>
      <vt:lpstr>Arial</vt:lpstr>
      <vt:lpstr>Calibri</vt:lpstr>
      <vt:lpstr>Calibri Light</vt:lpstr>
      <vt:lpstr>Century Gothic</vt:lpstr>
      <vt:lpstr>Times New Roman</vt:lpstr>
      <vt:lpstr>Tw Cen MT</vt:lpstr>
      <vt:lpstr>Wingdings</vt:lpstr>
      <vt:lpstr>Wingdings 3</vt:lpstr>
      <vt:lpstr>Office 佈景主題</vt:lpstr>
      <vt:lpstr>PowerPoint 簡報</vt:lpstr>
      <vt:lpstr>網站首頁http://www.cac.edu.tw/star109/</vt:lpstr>
      <vt:lpstr>大學學群分類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第1-7類學群分發比序及錄取</vt:lpstr>
      <vt:lpstr>第8類學群篩選及甄試錄取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8</cp:revision>
  <dcterms:created xsi:type="dcterms:W3CDTF">2020-02-17T13:40:20Z</dcterms:created>
  <dcterms:modified xsi:type="dcterms:W3CDTF">2020-02-17T17:22:02Z</dcterms:modified>
</cp:coreProperties>
</file>