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0" r:id="rId1"/>
  </p:sldMasterIdLst>
  <p:notesMasterIdLst>
    <p:notesMasterId r:id="rId10"/>
  </p:notesMasterIdLst>
  <p:handoutMasterIdLst>
    <p:handoutMasterId r:id="rId11"/>
  </p:handoutMasterIdLst>
  <p:sldIdLst>
    <p:sldId id="272" r:id="rId2"/>
    <p:sldId id="887" r:id="rId3"/>
    <p:sldId id="888" r:id="rId4"/>
    <p:sldId id="784" r:id="rId5"/>
    <p:sldId id="889" r:id="rId6"/>
    <p:sldId id="785" r:id="rId7"/>
    <p:sldId id="885" r:id="rId8"/>
    <p:sldId id="791" r:id="rId9"/>
  </p:sldIdLst>
  <p:sldSz cx="9144000" cy="6858000" type="screen4x3"/>
  <p:notesSz cx="6797675" cy="9874250"/>
  <p:embeddedFontLst>
    <p:embeddedFont>
      <p:font typeface="標楷體" pitchFamily="65" charset="-120"/>
      <p:regular r:id="rId12"/>
    </p:embeddedFont>
    <p:embeddedFont>
      <p:font typeface="華康隸書體W7" pitchFamily="65" charset="-12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微軟正黑體" pitchFamily="34" charset="-120"/>
      <p:regular r:id="rId18"/>
      <p:bold r:id="rId19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7E53EB66-BAE0-4B37-A3CB-874F5D8EB197}">
          <p14:sldIdLst>
            <p14:sldId id="272"/>
            <p14:sldId id="887"/>
            <p14:sldId id="888"/>
            <p14:sldId id="784"/>
            <p14:sldId id="889"/>
            <p14:sldId id="785"/>
            <p14:sldId id="885"/>
          </p14:sldIdLst>
        </p14:section>
        <p14:section name="未命名的章節" id="{E599521F-C6E4-4ADB-87A0-44D10C864354}">
          <p14:sldIdLst>
            <p14:sldId id="7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00"/>
    <a:srgbClr val="008000"/>
    <a:srgbClr val="FF6600"/>
    <a:srgbClr val="CC00FF"/>
    <a:srgbClr val="663300"/>
    <a:srgbClr val="66CCFF"/>
    <a:srgbClr val="66FF33"/>
    <a:srgbClr val="000000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45" autoAdjust="0"/>
  </p:normalViewPr>
  <p:slideViewPr>
    <p:cSldViewPr>
      <p:cViewPr varScale="1">
        <p:scale>
          <a:sx n="68" d="100"/>
          <a:sy n="68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346" y="-90"/>
      </p:cViewPr>
      <p:guideLst>
        <p:guide orient="horz" pos="3128"/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81" tIns="47790" rIns="95581" bIns="47790" numCol="1" anchor="t" anchorCtr="0" compatLnSpc="1">
            <a:prstTxWarp prst="textNoShape">
              <a:avLst/>
            </a:prstTxWarp>
          </a:bodyPr>
          <a:lstStyle>
            <a:lvl1pPr defTabSz="955923">
              <a:defRPr kumimoji="0" sz="13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0294" y="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81" tIns="47790" rIns="95581" bIns="47790" numCol="1" anchor="t" anchorCtr="0" compatLnSpc="1">
            <a:prstTxWarp prst="textNoShape">
              <a:avLst/>
            </a:prstTxWarp>
          </a:bodyPr>
          <a:lstStyle>
            <a:lvl1pPr algn="r" defTabSz="955923">
              <a:defRPr kumimoji="0" sz="1300">
                <a:latin typeface="Calibri" pitchFamily="34" charset="0"/>
              </a:defRPr>
            </a:lvl1pPr>
          </a:lstStyle>
          <a:p>
            <a:fld id="{A0A97F64-FFB3-4C67-9BE9-49E2378572A6}" type="datetimeFigureOut">
              <a:rPr lang="zh-TW" altLang="en-US"/>
              <a:pPr/>
              <a:t>2015/12/1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0" y="9379543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81" tIns="47790" rIns="95581" bIns="47790" numCol="1" anchor="b" anchorCtr="0" compatLnSpc="1">
            <a:prstTxWarp prst="textNoShape">
              <a:avLst/>
            </a:prstTxWarp>
          </a:bodyPr>
          <a:lstStyle>
            <a:lvl1pPr defTabSz="955923">
              <a:defRPr kumimoji="0" sz="13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0294" y="9379543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81" tIns="47790" rIns="95581" bIns="47790" numCol="1" anchor="b" anchorCtr="0" compatLnSpc="1">
            <a:prstTxWarp prst="textNoShape">
              <a:avLst/>
            </a:prstTxWarp>
          </a:bodyPr>
          <a:lstStyle>
            <a:lvl1pPr algn="r" defTabSz="955923">
              <a:defRPr kumimoji="0" sz="1300">
                <a:latin typeface="Calibri" pitchFamily="34" charset="0"/>
              </a:defRPr>
            </a:lvl1pPr>
          </a:lstStyle>
          <a:p>
            <a:fld id="{C08A622A-48D0-4433-95E1-CED69FBC9E6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38339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3176"/>
          </a:xfrm>
          <a:prstGeom prst="rect">
            <a:avLst/>
          </a:prstGeom>
        </p:spPr>
        <p:txBody>
          <a:bodyPr vert="horz" lIns="88239" tIns="44119" rIns="88239" bIns="4411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294" y="2"/>
            <a:ext cx="2945862" cy="493176"/>
          </a:xfrm>
          <a:prstGeom prst="rect">
            <a:avLst/>
          </a:prstGeom>
        </p:spPr>
        <p:txBody>
          <a:bodyPr vert="horz" lIns="88239" tIns="44119" rIns="88239" bIns="44119" rtlCol="0"/>
          <a:lstStyle>
            <a:lvl1pPr algn="r">
              <a:defRPr sz="1200"/>
            </a:lvl1pPr>
          </a:lstStyle>
          <a:p>
            <a:fld id="{6ACEAA14-43BA-4794-9925-38E16DC1BB67}" type="datetimeFigureOut">
              <a:rPr lang="zh-TW" altLang="en-US" smtClean="0"/>
              <a:pPr/>
              <a:t>2015/12/1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9" tIns="44119" rIns="88239" bIns="4411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64" y="4689773"/>
            <a:ext cx="5438748" cy="4443183"/>
          </a:xfrm>
          <a:prstGeom prst="rect">
            <a:avLst/>
          </a:prstGeom>
        </p:spPr>
        <p:txBody>
          <a:bodyPr vert="horz" lIns="88239" tIns="44119" rIns="88239" bIns="44119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9543"/>
            <a:ext cx="2945862" cy="493176"/>
          </a:xfrm>
          <a:prstGeom prst="rect">
            <a:avLst/>
          </a:prstGeom>
        </p:spPr>
        <p:txBody>
          <a:bodyPr vert="horz" lIns="88239" tIns="44119" rIns="88239" bIns="4411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294" y="9379543"/>
            <a:ext cx="2945862" cy="493176"/>
          </a:xfrm>
          <a:prstGeom prst="rect">
            <a:avLst/>
          </a:prstGeom>
        </p:spPr>
        <p:txBody>
          <a:bodyPr vert="horz" lIns="88239" tIns="44119" rIns="88239" bIns="44119" rtlCol="0" anchor="b"/>
          <a:lstStyle>
            <a:lvl1pPr algn="r">
              <a:defRPr sz="1200"/>
            </a:lvl1pPr>
          </a:lstStyle>
          <a:p>
            <a:fld id="{9944C0FD-99AE-4136-A2AD-943A570624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0360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C0FD-99AE-4136-A2AD-943A570624C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1178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22E9-B02F-4430-A3DD-BE5A8FB0D6D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787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22E9-B02F-4430-A3DD-BE5A8FB0D6D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535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22E9-B02F-4430-A3DD-BE5A8FB0D6D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93570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22E9-B02F-4430-A3DD-BE5A8FB0D6D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862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99735-F17E-4C68-9ED5-59E84024972D}" type="datetimeFigureOut">
              <a:rPr lang="zh-TW" altLang="en-US" smtClean="0"/>
              <a:pPr>
                <a:defRPr/>
              </a:pPr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9F-EDCA-4D8B-9DD7-3C1841337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99735-F17E-4C68-9ED5-59E84024972D}" type="datetimeFigureOut">
              <a:rPr lang="zh-TW" altLang="en-US" smtClean="0"/>
              <a:pPr>
                <a:defRPr/>
              </a:pPr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9F-EDCA-4D8B-9DD7-3C1841337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99735-F17E-4C68-9ED5-59E84024972D}" type="datetimeFigureOut">
              <a:rPr lang="zh-TW" altLang="en-US" smtClean="0"/>
              <a:pPr>
                <a:defRPr/>
              </a:pPr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9F-EDCA-4D8B-9DD7-3C1841337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圓角矩形 4"/>
          <p:cNvSpPr/>
          <p:nvPr userDrawn="1"/>
        </p:nvSpPr>
        <p:spPr>
          <a:xfrm rot="21332046">
            <a:off x="214313" y="1714500"/>
            <a:ext cx="1000125" cy="71437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0" y="5857875"/>
            <a:ext cx="1214438" cy="85725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圓角矩形 6"/>
          <p:cNvSpPr/>
          <p:nvPr userDrawn="1"/>
        </p:nvSpPr>
        <p:spPr>
          <a:xfrm>
            <a:off x="44450" y="3071813"/>
            <a:ext cx="1214438" cy="85725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圓角矩形 7"/>
          <p:cNvSpPr/>
          <p:nvPr userDrawn="1"/>
        </p:nvSpPr>
        <p:spPr>
          <a:xfrm>
            <a:off x="106363" y="255588"/>
            <a:ext cx="1214437" cy="85725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 userDrawn="1"/>
        </p:nvSpPr>
        <p:spPr>
          <a:xfrm rot="624786">
            <a:off x="285750" y="4572000"/>
            <a:ext cx="1000125" cy="714375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 rot="954215">
            <a:off x="911830" y="5504821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reflection blurRad="6350" stA="55000" endA="50" endPos="85000" dist="60007" dir="5400000" sy="-100000" algn="bl" rotWithShape="0"/>
                </a:effectLst>
                <a:ea typeface="新細明體" charset="-120"/>
              </a:rPr>
              <a:t>View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ea typeface="新細明體" charset="-120"/>
            </a:endParaRPr>
          </a:p>
        </p:txBody>
      </p:sp>
      <p:sp>
        <p:nvSpPr>
          <p:cNvPr id="11" name="矩形 10"/>
          <p:cNvSpPr/>
          <p:nvPr userDrawn="1"/>
        </p:nvSpPr>
        <p:spPr>
          <a:xfrm flipH="1">
            <a:off x="8000992" y="24"/>
            <a:ext cx="1142976" cy="685800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" name="圖片 26" descr="圖片9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0738" y="0"/>
            <a:ext cx="703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saihs_myself_text_logo.png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2166" y="252096"/>
            <a:ext cx="503206" cy="2105358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15" name="文字方塊 14"/>
          <p:cNvSpPr txBox="1"/>
          <p:nvPr userDrawn="1"/>
        </p:nvSpPr>
        <p:spPr>
          <a:xfrm rot="1333327">
            <a:off x="6623880" y="392485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reflection blurRad="6350" stA="55000" endA="50" endPos="85000" dist="60007" dir="5400000" sy="-100000" algn="bl" rotWithShape="0"/>
                </a:effectLst>
                <a:ea typeface="新細明體" charset="-120"/>
              </a:rPr>
              <a:t>World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ea typeface="新細明體" charset="-120"/>
            </a:endParaRPr>
          </a:p>
        </p:txBody>
      </p:sp>
    </p:spTree>
  </p:cSld>
  <p:clrMapOvr>
    <a:masterClrMapping/>
  </p:clrMapOvr>
  <p:transition>
    <p:checker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6" descr="圖片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51909"/>
            <a:ext cx="540000" cy="52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7" descr="saihs_myself_text_logo.pn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504" y="908720"/>
            <a:ext cx="360040" cy="144016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8000"/>
            <a:ext cx="9144000" cy="936000"/>
          </a:xfrm>
        </p:spPr>
        <p:txBody>
          <a:bodyPr/>
          <a:lstStyle>
            <a:lvl1pPr algn="ctr" rtl="0" eaLnBrk="1" fontAlgn="auto" hangingPunct="1">
              <a:spcBef>
                <a:spcPct val="0"/>
              </a:spcBef>
              <a:spcAft>
                <a:spcPts val="0"/>
              </a:spcAft>
              <a:defRPr lang="en-US" altLang="en-US" sz="4200" kern="1200" dirty="0">
                <a:solidFill>
                  <a:srgbClr val="0000CC"/>
                </a:solidFill>
                <a:effectLst/>
                <a:latin typeface="華康隸書體W7" pitchFamily="65" charset="-120"/>
                <a:ea typeface="華康隸書體W7" pitchFamily="65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026" name="Picture 2" descr="G:\原始工農校徽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9552" cy="568441"/>
          </a:xfrm>
          <a:prstGeom prst="rect">
            <a:avLst/>
          </a:prstGeom>
          <a:noFill/>
        </p:spPr>
      </p:pic>
      <p:sp>
        <p:nvSpPr>
          <p:cNvPr id="12" name="投影片編號版面配置區 4"/>
          <p:cNvSpPr txBox="1">
            <a:spLocks/>
          </p:cNvSpPr>
          <p:nvPr userDrawn="1"/>
        </p:nvSpPr>
        <p:spPr>
          <a:xfrm>
            <a:off x="0" y="6570000"/>
            <a:ext cx="540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 anchorCtr="0">
            <a:normAutofit fontScale="92500" lnSpcReduction="1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68994-C435-432C-A0ED-B83A254FB936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539552" y="0"/>
            <a:ext cx="3057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臺北市立松山高級工農職業學校</a:t>
            </a:r>
            <a:endParaRPr lang="zh-TW" altLang="en-US" sz="1600" b="1" u="sng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內容版面配置區 8"/>
          <p:cNvSpPr>
            <a:spLocks noGrp="1"/>
          </p:cNvSpPr>
          <p:nvPr>
            <p:ph sz="quarter" idx="1"/>
          </p:nvPr>
        </p:nvSpPr>
        <p:spPr>
          <a:xfrm>
            <a:off x="540000" y="1620000"/>
            <a:ext cx="8280000" cy="4419600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化對角線角落矩形 5"/>
          <p:cNvSpPr/>
          <p:nvPr userDrawn="1"/>
        </p:nvSpPr>
        <p:spPr>
          <a:xfrm flipH="1" flipV="1">
            <a:off x="4427984" y="3"/>
            <a:ext cx="4716016" cy="6857999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rgbClr val="FDDFC6"/>
              </a:gs>
              <a:gs pos="100000">
                <a:schemeClr val="accent6">
                  <a:lumMod val="75000"/>
                </a:schemeClr>
              </a:gs>
              <a:gs pos="87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6" descr="圖片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683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7" descr="saihs_myself_text_logo.pn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504" y="908721"/>
            <a:ext cx="360040" cy="144016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8000"/>
            <a:ext cx="9144000" cy="936000"/>
          </a:xfrm>
        </p:spPr>
        <p:txBody>
          <a:bodyPr>
            <a:normAutofit/>
          </a:bodyPr>
          <a:lstStyle>
            <a:lvl1pPr algn="ctr" rtl="0" eaLnBrk="1" fontAlgn="auto" hangingPunct="1">
              <a:spcBef>
                <a:spcPct val="0"/>
              </a:spcBef>
              <a:spcAft>
                <a:spcPts val="0"/>
              </a:spcAft>
              <a:defRPr lang="en-US" altLang="en-US" sz="4400" kern="1200" dirty="0">
                <a:solidFill>
                  <a:srgbClr val="0000CC"/>
                </a:solidFill>
                <a:effectLst/>
                <a:latin typeface="華康黑體 Std W9" pitchFamily="34" charset="-120"/>
                <a:ea typeface="華康黑體 Std W9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2" name="投影片編號版面配置區 4"/>
          <p:cNvSpPr txBox="1">
            <a:spLocks/>
          </p:cNvSpPr>
          <p:nvPr userDrawn="1"/>
        </p:nvSpPr>
        <p:spPr>
          <a:xfrm>
            <a:off x="0" y="6570000"/>
            <a:ext cx="683568" cy="28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 anchorCtr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B1AE2-4932-4479-86C6-75E1FD5FAF61}" type="slidenum">
              <a:rPr kumimoji="0" lang="zh-TW" altLang="en-US" sz="14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內容版面配置區 8"/>
          <p:cNvSpPr>
            <a:spLocks noGrp="1"/>
          </p:cNvSpPr>
          <p:nvPr>
            <p:ph sz="quarter" idx="1"/>
          </p:nvPr>
        </p:nvSpPr>
        <p:spPr>
          <a:xfrm>
            <a:off x="971600" y="1625744"/>
            <a:ext cx="7848872" cy="4419600"/>
          </a:xfrm>
        </p:spPr>
        <p:txBody>
          <a:bodyPr/>
          <a:lstStyle>
            <a:lvl1pPr marL="342900" indent="-342900">
              <a:spcBef>
                <a:spcPts val="0"/>
              </a:spcBef>
              <a:buFontTx/>
              <a:buBlip>
                <a:blip r:embed="rId4"/>
              </a:buBlip>
              <a:defRPr sz="2800">
                <a:latin typeface="華康黑體 Std W7" pitchFamily="34" charset="-120"/>
                <a:ea typeface="華康黑體 Std W7" pitchFamily="34" charset="-120"/>
              </a:defRPr>
            </a:lvl1pPr>
            <a:lvl2pPr marL="742950" indent="-285750">
              <a:spcBef>
                <a:spcPts val="0"/>
              </a:spcBef>
              <a:buFontTx/>
              <a:buBlip>
                <a:blip r:embed="rId4"/>
              </a:buBlip>
              <a:defRPr sz="2400">
                <a:latin typeface="華康黑體 Std W7" pitchFamily="34" charset="-120"/>
                <a:ea typeface="華康黑體 Std W7" pitchFamily="34" charset="-120"/>
              </a:defRPr>
            </a:lvl2pPr>
            <a:lvl3pPr marL="1143000" indent="-228600">
              <a:buFontTx/>
              <a:buBlip>
                <a:blip r:embed="rId4"/>
              </a:buBlip>
              <a:defRPr>
                <a:latin typeface="華康黑體 Std W7" pitchFamily="34" charset="-120"/>
                <a:ea typeface="華康黑體 Std W7" pitchFamily="34" charset="-120"/>
              </a:defRPr>
            </a:lvl3pPr>
            <a:lvl4pPr marL="1600200" indent="-228600">
              <a:buFontTx/>
              <a:buBlip>
                <a:blip r:embed="rId4"/>
              </a:buBlip>
              <a:defRPr>
                <a:latin typeface="華康黑體 Std W7" pitchFamily="34" charset="-120"/>
                <a:ea typeface="華康黑體 Std W7" pitchFamily="34" charset="-120"/>
              </a:defRPr>
            </a:lvl4pPr>
            <a:lvl5pPr marL="2057400" indent="-228600">
              <a:buFontTx/>
              <a:buBlip>
                <a:blip r:embed="rId4"/>
              </a:buBlip>
              <a:defRPr>
                <a:latin typeface="華康黑體 Std W7" pitchFamily="34" charset="-120"/>
                <a:ea typeface="華康黑體 Std W7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683568" y="1184176"/>
            <a:ext cx="8460432" cy="228600"/>
          </a:xfrm>
          <a:prstGeom prst="rect">
            <a:avLst/>
          </a:prstGeom>
          <a:gradFill flip="none" rotWithShape="1">
            <a:gsLst>
              <a:gs pos="3000">
                <a:srgbClr val="5E9E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3914" y="6377295"/>
            <a:ext cx="2109637" cy="3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44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C881A3-5D75-4D34-BD8D-1EF80D7AF9EA}" type="datetimeFigureOut">
              <a:rPr lang="zh-TW" altLang="en-US" smtClean="0"/>
              <a:pPr>
                <a:defRPr/>
              </a:pPr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3A47D-D54B-4EED-81C0-AB9429DC238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99735-F17E-4C68-9ED5-59E84024972D}" type="datetimeFigureOut">
              <a:rPr lang="zh-TW" altLang="en-US" smtClean="0"/>
              <a:pPr>
                <a:defRPr/>
              </a:pPr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9F-EDCA-4D8B-9DD7-3C1841337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99735-F17E-4C68-9ED5-59E84024972D}" type="datetimeFigureOut">
              <a:rPr lang="zh-TW" altLang="en-US" smtClean="0"/>
              <a:pPr>
                <a:defRPr/>
              </a:pPr>
              <a:t>2015/12/1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9F-EDCA-4D8B-9DD7-3C1841337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99735-F17E-4C68-9ED5-59E84024972D}" type="datetimeFigureOut">
              <a:rPr lang="zh-TW" altLang="en-US" smtClean="0"/>
              <a:pPr>
                <a:defRPr/>
              </a:pPr>
              <a:t>2015/12/1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9F-EDCA-4D8B-9DD7-3C1841337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99735-F17E-4C68-9ED5-59E84024972D}" type="datetimeFigureOut">
              <a:rPr lang="zh-TW" altLang="en-US" smtClean="0"/>
              <a:pPr>
                <a:defRPr/>
              </a:pPr>
              <a:t>2015/12/1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9F-EDCA-4D8B-9DD7-3C1841337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99735-F17E-4C68-9ED5-59E84024972D}" type="datetimeFigureOut">
              <a:rPr lang="zh-TW" altLang="en-US" smtClean="0"/>
              <a:pPr>
                <a:defRPr/>
              </a:pPr>
              <a:t>2015/12/1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9F-EDCA-4D8B-9DD7-3C1841337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99735-F17E-4C68-9ED5-59E84024972D}" type="datetimeFigureOut">
              <a:rPr lang="zh-TW" altLang="en-US" smtClean="0"/>
              <a:pPr>
                <a:defRPr/>
              </a:pPr>
              <a:t>2015/12/1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9F-EDCA-4D8B-9DD7-3C1841337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99735-F17E-4C68-9ED5-59E84024972D}" type="datetimeFigureOut">
              <a:rPr lang="zh-TW" altLang="en-US" smtClean="0"/>
              <a:pPr>
                <a:defRPr/>
              </a:pPr>
              <a:t>2015/12/1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9F-EDCA-4D8B-9DD7-3C1841337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899735-F17E-4C68-9ED5-59E84024972D}" type="datetimeFigureOut">
              <a:rPr lang="zh-TW" altLang="en-US" smtClean="0"/>
              <a:pPr>
                <a:defRPr/>
              </a:pPr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C49F-EDCA-4D8B-9DD7-3C1841337C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3"/>
          <p:cNvSpPr txBox="1">
            <a:spLocks/>
          </p:cNvSpPr>
          <p:nvPr/>
        </p:nvSpPr>
        <p:spPr>
          <a:xfrm>
            <a:off x="1439862" y="390696"/>
            <a:ext cx="6264275" cy="84584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kumimoji="0" lang="zh-TW" altLang="en-US" sz="54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臺北市立松山工農</a:t>
            </a:r>
          </a:p>
        </p:txBody>
      </p:sp>
      <p:sp>
        <p:nvSpPr>
          <p:cNvPr id="4" name="副標題 21"/>
          <p:cNvSpPr txBox="1">
            <a:spLocks/>
          </p:cNvSpPr>
          <p:nvPr/>
        </p:nvSpPr>
        <p:spPr>
          <a:xfrm>
            <a:off x="1403648" y="5229200"/>
            <a:ext cx="6696744" cy="1152128"/>
          </a:xfrm>
          <a:prstGeom prst="rect">
            <a:avLst/>
          </a:prstGeom>
        </p:spPr>
        <p:txBody>
          <a:bodyPr/>
          <a:lstStyle/>
          <a:p>
            <a:pPr marL="26988" marR="0" lvl="0" indent="-319088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簡報人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: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楊益强 校長</a:t>
            </a:r>
          </a:p>
        </p:txBody>
      </p:sp>
      <p:pic>
        <p:nvPicPr>
          <p:cNvPr id="5" name="Picture 1" descr="G:\原始工農校徽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916" y="3221283"/>
            <a:ext cx="1511968" cy="1656184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1763688" y="1769439"/>
            <a:ext cx="57244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學年度第</a:t>
            </a:r>
            <a:r>
              <a:rPr lang="en-US" altLang="zh-TW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endParaRPr lang="en-US" altLang="zh-TW" sz="3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校務說明</a:t>
            </a:r>
            <a:endParaRPr lang="en-US" altLang="zh-TW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松山工農核心價值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8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品德優先</a:t>
            </a:r>
            <a:endParaRPr lang="en-US" altLang="zh-TW" sz="8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8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技術為重</a:t>
            </a:r>
            <a:endParaRPr lang="en-US" altLang="zh-TW" sz="8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8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優質邁</a:t>
            </a:r>
            <a:r>
              <a:rPr lang="zh-TW" altLang="en-US" sz="8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sz="8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精</a:t>
            </a:r>
            <a:r>
              <a:rPr lang="zh-TW" altLang="en-US" sz="8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彩</a:t>
            </a:r>
            <a:endParaRPr lang="en-US" altLang="zh-TW" sz="8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1180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chemeClr val="tx1"/>
                </a:solidFill>
              </a:rPr>
              <a:t>工農學生如何成長</a:t>
            </a:r>
            <a:endParaRPr lang="zh-TW" altLang="en-US" sz="60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做事中學習</a:t>
            </a:r>
            <a:endParaRPr lang="en-US" altLang="zh-TW" sz="88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活動中學習</a:t>
            </a:r>
            <a:endParaRPr lang="en-US" altLang="zh-TW" sz="88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課程中學習</a:t>
            </a:r>
            <a:endParaRPr lang="zh-TW" altLang="en-US" sz="8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85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188640"/>
            <a:ext cx="44644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0" y="288000"/>
            <a:ext cx="91440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en-US" altLang="en-US" sz="4200" kern="1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defRPr>
            </a:lvl1pPr>
          </a:lstStyle>
          <a:p>
            <a:r>
              <a:rPr lang="zh-TW" dirty="0" smtClean="0">
                <a:effectLst/>
                <a:latin typeface="華康隸書體W7" pitchFamily="65" charset="-120"/>
                <a:ea typeface="華康隸書體W7" pitchFamily="65" charset="-120"/>
              </a:rPr>
              <a:t>卓越工農－</a:t>
            </a:r>
            <a:r>
              <a:rPr lang="zh-TW" altLang="en-US" dirty="0" smtClean="0">
                <a:effectLst/>
                <a:latin typeface="華康隸書體W7" pitchFamily="65" charset="-120"/>
                <a:ea typeface="華康隸書體W7" pitchFamily="65" charset="-120"/>
              </a:rPr>
              <a:t>硬體改善</a:t>
            </a:r>
            <a:endParaRPr lang="zh-TW" altLang="zh-TW" dirty="0" smtClean="0">
              <a:solidFill>
                <a:srgbClr val="0000FF"/>
              </a:solidFill>
              <a:effectLst/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09836" y="1556792"/>
            <a:ext cx="75243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飲水機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全面更新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設教室蒸飯箱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廁所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改善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工程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樓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層排水管改善工程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全校電力改善工程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實習工場空間檢討計畫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校園美化計畫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188640"/>
            <a:ext cx="44644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0" y="288000"/>
            <a:ext cx="91440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en-US" altLang="en-US" sz="4200" kern="1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defRPr>
            </a:lvl1pPr>
          </a:lstStyle>
          <a:p>
            <a:r>
              <a:rPr lang="zh-TW" dirty="0" smtClean="0">
                <a:effectLst/>
                <a:latin typeface="華康隸書體W7" pitchFamily="65" charset="-120"/>
                <a:ea typeface="華康隸書體W7" pitchFamily="65" charset="-120"/>
              </a:rPr>
              <a:t>卓越工農－</a:t>
            </a:r>
            <a:r>
              <a:rPr lang="zh-TW" altLang="en-US" dirty="0" smtClean="0">
                <a:effectLst/>
                <a:latin typeface="華康隸書體W7" pitchFamily="65" charset="-120"/>
                <a:ea typeface="華康隸書體W7" pitchFamily="65" charset="-120"/>
              </a:rPr>
              <a:t>軟體改善</a:t>
            </a:r>
            <a:endParaRPr lang="zh-TW" altLang="zh-TW" dirty="0" smtClean="0">
              <a:solidFill>
                <a:srgbClr val="0000FF"/>
              </a:solidFill>
              <a:effectLst/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09836" y="1556792"/>
            <a:ext cx="75243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積極爭取專案計畫改善教學內容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積極使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各科與產業界增加互動合作的機會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zh-TW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積極整合學生跨科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跨領域學習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學生參與活動提升能見度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73595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0" y="288000"/>
            <a:ext cx="91440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en-US" altLang="en-US" sz="4200" kern="1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defRPr>
            </a:lvl1pPr>
          </a:lstStyle>
          <a:p>
            <a:pPr>
              <a:defRPr/>
            </a:pPr>
            <a:r>
              <a:rPr lang="zh-TW" dirty="0" smtClean="0">
                <a:effectLst/>
                <a:latin typeface="華康隸書體W7" pitchFamily="65" charset="-120"/>
                <a:ea typeface="華康隸書體W7" pitchFamily="65" charset="-120"/>
              </a:rPr>
              <a:t>卓越工農－</a:t>
            </a:r>
            <a:r>
              <a:rPr lang="en-US" altLang="zh-TW" dirty="0">
                <a:effectLst/>
                <a:latin typeface="華康隸書體W7" pitchFamily="65" charset="-120"/>
                <a:ea typeface="華康隸書體W7" pitchFamily="65" charset="-120"/>
              </a:rPr>
              <a:t>104</a:t>
            </a:r>
            <a:r>
              <a:rPr lang="zh-TW" altLang="zh-TW" dirty="0">
                <a:effectLst/>
                <a:latin typeface="華康隸書體W7" pitchFamily="65" charset="-120"/>
                <a:ea typeface="華康隸書體W7" pitchFamily="65" charset="-120"/>
              </a:rPr>
              <a:t>年度在校生技術士</a:t>
            </a:r>
            <a:r>
              <a:rPr lang="zh-TW" altLang="en-US" dirty="0">
                <a:effectLst/>
                <a:latin typeface="華康隸書體W7" pitchFamily="65" charset="-120"/>
                <a:ea typeface="華康隸書體W7" pitchFamily="65" charset="-120"/>
              </a:rPr>
              <a:t>及格率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1535101"/>
              </p:ext>
            </p:extLst>
          </p:nvPr>
        </p:nvGraphicFramePr>
        <p:xfrm>
          <a:off x="812800" y="1474788"/>
          <a:ext cx="8331196" cy="5383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9004"/>
                <a:gridCol w="558516"/>
                <a:gridCol w="558516"/>
                <a:gridCol w="698145"/>
                <a:gridCol w="698145"/>
                <a:gridCol w="698145"/>
                <a:gridCol w="698145"/>
                <a:gridCol w="698145"/>
                <a:gridCol w="698145"/>
                <a:gridCol w="698145"/>
                <a:gridCol w="698145"/>
              </a:tblGrid>
              <a:tr h="283327">
                <a:tc gridSpan="4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 fontAlgn="ctr"/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 fontAlgn="ctr"/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 fontAlgn="ctr"/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 fontAlgn="ctr"/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 fontAlgn="ctr"/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 fontAlgn="ctr"/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職種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級別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一年級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二年級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三年級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電腦硬體裝修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乙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35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88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電力電子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13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19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68%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化學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100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137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73%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烘焙食品</a:t>
                      </a:r>
                      <a:r>
                        <a:rPr lang="en-US" altLang="zh-TW" sz="1400" b="1" u="none" strike="noStrike">
                          <a:effectLst/>
                        </a:rPr>
                        <a:t>(</a:t>
                      </a:r>
                      <a:r>
                        <a:rPr lang="zh-TW" altLang="en-US" sz="1400" b="1" u="none" strike="noStrike">
                          <a:effectLst/>
                        </a:rPr>
                        <a:t>麵包</a:t>
                      </a:r>
                      <a:r>
                        <a:rPr lang="en-US" altLang="zh-TW" sz="1400" b="1" u="none" strike="noStrike">
                          <a:effectLst/>
                        </a:rPr>
                        <a:t>)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78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81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</a:rPr>
                        <a:t>7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</a:rPr>
                        <a:t>8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88%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食品檢驗分析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77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</a:rPr>
                        <a:t>78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99%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3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電腦硬體裝修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100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120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83%</a:t>
                      </a:r>
                      <a:endParaRPr lang="en-US" altLang="zh-TW" sz="1400" b="1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2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4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5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電腦輔助機械設計製圖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74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88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電腦輔助立體製圖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3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機械加工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96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101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</a:rPr>
                        <a:t>1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工業配線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79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96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82%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22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27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81%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</a:rPr>
                        <a:t>1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工業電子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72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80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26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32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81%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汽車修護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71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74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</a:rPr>
                        <a:t>1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機器腳踏車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</a:rPr>
                        <a:t>67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</a:rPr>
                        <a:t>69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97%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化學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71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79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　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>
                          <a:effectLst/>
                        </a:rPr>
                        <a:t>園藝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>
                          <a:effectLst/>
                        </a:rPr>
                        <a:t>丙</a:t>
                      </a:r>
                      <a:endParaRPr lang="zh-TW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65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75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20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23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>
                          <a:effectLst/>
                        </a:rPr>
                        <a:t>1</a:t>
                      </a:r>
                      <a:endParaRPr lang="en-US" altLang="zh-TW" sz="1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造園景觀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</a:rPr>
                        <a:t>丙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</a:rPr>
                        <a:t>65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effectLst/>
                        </a:rPr>
                        <a:t>67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97%</a:t>
                      </a:r>
                      <a:endParaRPr lang="en-US" alt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u="none" strike="noStrike" dirty="0">
                          <a:effectLst/>
                        </a:rPr>
                        <a:t>　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188640"/>
            <a:ext cx="44644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0" y="288000"/>
            <a:ext cx="91440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en-US" altLang="en-US" sz="4200" kern="1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  <a:cs typeface="+mj-cs"/>
              </a:defRPr>
            </a:lvl1pPr>
          </a:lstStyle>
          <a:p>
            <a:r>
              <a:rPr lang="zh-TW" dirty="0" smtClean="0">
                <a:effectLst/>
                <a:latin typeface="華康隸書體W7" pitchFamily="65" charset="-120"/>
                <a:ea typeface="華康隸書體W7" pitchFamily="65" charset="-120"/>
              </a:rPr>
              <a:t>卓越工農－</a:t>
            </a:r>
            <a:r>
              <a:rPr lang="zh-TW" altLang="en-US" dirty="0" smtClean="0">
                <a:effectLst/>
                <a:latin typeface="華康隸書體W7" pitchFamily="65" charset="-120"/>
                <a:ea typeface="華康隸書體W7" pitchFamily="65" charset="-120"/>
              </a:rPr>
              <a:t>期待協助事項</a:t>
            </a:r>
            <a:endParaRPr lang="zh-TW" altLang="zh-TW" dirty="0" smtClean="0">
              <a:solidFill>
                <a:srgbClr val="0000FF"/>
              </a:solidFill>
              <a:effectLst/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177281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招募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活動運用的基金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),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運用於學生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強化學生夜間讀書風氣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增設愛心家長夜間陪讀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zh-TW" sz="32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招募家長參與學校對外活動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鼓勵學生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zh-TW" sz="32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推動國際教育旅行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視野開拓鼓勵學生參加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2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2341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21"/>
          <p:cNvSpPr txBox="1">
            <a:spLocks/>
          </p:cNvSpPr>
          <p:nvPr/>
        </p:nvSpPr>
        <p:spPr bwMode="auto">
          <a:xfrm>
            <a:off x="1331640" y="1916832"/>
            <a:ext cx="69127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8" marR="0" lvl="0" indent="-28257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pitchFamily="34" charset="0"/>
              </a:rPr>
              <a:t>懇請黃會長暨所有家長委員繼續對學校的支持與協助</a:t>
            </a:r>
            <a:r>
              <a:rPr kumimoji="0" lang="en-US" altLang="zh-TW" sz="6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!</a:t>
            </a:r>
            <a:endParaRPr kumimoji="0" lang="zh-TW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6429</TotalTime>
  <Words>387</Words>
  <Application>Microsoft Office PowerPoint</Application>
  <PresentationFormat>如螢幕大小 (4:3)</PresentationFormat>
  <Paragraphs>224</Paragraphs>
  <Slides>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</vt:lpstr>
      <vt:lpstr>新細明體</vt:lpstr>
      <vt:lpstr>標楷體</vt:lpstr>
      <vt:lpstr>華康隸書體W7</vt:lpstr>
      <vt:lpstr>Calibri</vt:lpstr>
      <vt:lpstr>微軟正黑體</vt:lpstr>
      <vt:lpstr>華康黑體 Std W9</vt:lpstr>
      <vt:lpstr>華康黑體 Std W7</vt:lpstr>
      <vt:lpstr>Office 佈景主題</vt:lpstr>
      <vt:lpstr>投影片 1</vt:lpstr>
      <vt:lpstr>松山工農核心價值</vt:lpstr>
      <vt:lpstr>工農學生如何成長</vt:lpstr>
      <vt:lpstr>投影片 4</vt:lpstr>
      <vt:lpstr>投影片 5</vt:lpstr>
      <vt:lpstr>投影片 6</vt:lpstr>
      <vt:lpstr>投影片 7</vt:lpstr>
      <vt:lpstr>投影片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實習輔導組長鄭才新</dc:creator>
  <cp:lastModifiedBy>SAIHS</cp:lastModifiedBy>
  <cp:revision>551</cp:revision>
  <dcterms:created xsi:type="dcterms:W3CDTF">2012-03-26T07:44:59Z</dcterms:created>
  <dcterms:modified xsi:type="dcterms:W3CDTF">2015-12-01T08:21:42Z</dcterms:modified>
</cp:coreProperties>
</file>