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23"/>
  </p:handout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  <p:sldId id="322" r:id="rId9"/>
    <p:sldId id="329" r:id="rId10"/>
    <p:sldId id="323" r:id="rId11"/>
    <p:sldId id="324" r:id="rId12"/>
    <p:sldId id="325" r:id="rId13"/>
    <p:sldId id="327" r:id="rId14"/>
    <p:sldId id="328" r:id="rId15"/>
    <p:sldId id="330" r:id="rId16"/>
    <p:sldId id="331" r:id="rId17"/>
    <p:sldId id="334" r:id="rId18"/>
    <p:sldId id="335" r:id="rId19"/>
    <p:sldId id="336" r:id="rId20"/>
    <p:sldId id="337" r:id="rId21"/>
    <p:sldId id="338" r:id="rId22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3300"/>
    <a:srgbClr val="CC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85CFB-5EDC-4ED7-9741-454500F1359F}" type="datetimeFigureOut">
              <a:rPr lang="zh-TW" altLang="en-US" smtClean="0"/>
              <a:t>2014/9/23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FD1C-EA67-4B19-8BF4-AE87E0EE177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5021C7-5A68-409F-9BB1-FB2901148DB5}" type="datetimeFigureOut">
              <a:rPr lang="zh-TW" altLang="en-US" smtClean="0"/>
              <a:pPr/>
              <a:t>2014/9/23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49313C-5F33-43D8-A4B9-9AE990AA288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3400" y="1700808"/>
            <a:ext cx="7851648" cy="1499592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專題製作課程導論</a:t>
            </a:r>
            <a:endParaRPr lang="zh-TW" altLang="en-US" sz="72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50866" y="117475"/>
            <a:ext cx="8354973" cy="6191250"/>
            <a:chOff x="295" y="210"/>
            <a:chExt cx="5399" cy="3834"/>
          </a:xfrm>
        </p:grpSpPr>
        <p:sp>
          <p:nvSpPr>
            <p:cNvPr id="22534" name="AutoShape 49"/>
            <p:cNvSpPr>
              <a:spLocks noChangeArrowheads="1"/>
            </p:cNvSpPr>
            <p:nvPr/>
          </p:nvSpPr>
          <p:spPr bwMode="auto">
            <a:xfrm>
              <a:off x="295" y="210"/>
              <a:ext cx="5399" cy="3765"/>
            </a:xfrm>
            <a:prstGeom prst="roundRect">
              <a:avLst>
                <a:gd name="adj" fmla="val 1150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entury Schoolbook"/>
              </a:endParaRPr>
            </a:p>
          </p:txBody>
        </p:sp>
        <p:sp>
          <p:nvSpPr>
            <p:cNvPr id="22535" name="Text Box 50"/>
            <p:cNvSpPr txBox="1">
              <a:spLocks noChangeArrowheads="1"/>
            </p:cNvSpPr>
            <p:nvPr/>
          </p:nvSpPr>
          <p:spPr bwMode="auto">
            <a:xfrm>
              <a:off x="621" y="757"/>
              <a:ext cx="843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授課開始</a:t>
              </a:r>
            </a:p>
          </p:txBody>
        </p:sp>
        <p:sp>
          <p:nvSpPr>
            <p:cNvPr id="22536" name="Text Box 51"/>
            <p:cNvSpPr txBox="1">
              <a:spLocks noChangeArrowheads="1"/>
            </p:cNvSpPr>
            <p:nvPr/>
          </p:nvSpPr>
          <p:spPr bwMode="auto">
            <a:xfrm>
              <a:off x="2307" y="1305"/>
              <a:ext cx="1072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學生蒐集題目</a:t>
              </a:r>
            </a:p>
          </p:txBody>
        </p:sp>
        <p:sp>
          <p:nvSpPr>
            <p:cNvPr id="22537" name="Text Box 52"/>
            <p:cNvSpPr txBox="1">
              <a:spLocks noChangeArrowheads="1"/>
            </p:cNvSpPr>
            <p:nvPr/>
          </p:nvSpPr>
          <p:spPr bwMode="auto">
            <a:xfrm>
              <a:off x="2401" y="825"/>
              <a:ext cx="749" cy="2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同學分組</a:t>
              </a:r>
            </a:p>
          </p:txBody>
        </p:sp>
        <p:sp>
          <p:nvSpPr>
            <p:cNvPr id="22538" name="Line 53"/>
            <p:cNvSpPr>
              <a:spLocks noChangeShapeType="1"/>
            </p:cNvSpPr>
            <p:nvPr/>
          </p:nvSpPr>
          <p:spPr bwMode="auto">
            <a:xfrm>
              <a:off x="1839" y="346"/>
              <a:ext cx="0" cy="369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39" name="Line 54"/>
            <p:cNvSpPr>
              <a:spLocks noChangeShapeType="1"/>
            </p:cNvSpPr>
            <p:nvPr/>
          </p:nvSpPr>
          <p:spPr bwMode="auto">
            <a:xfrm>
              <a:off x="3712" y="346"/>
              <a:ext cx="0" cy="36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40" name="Text Box 55"/>
            <p:cNvSpPr txBox="1">
              <a:spLocks noChangeArrowheads="1"/>
            </p:cNvSpPr>
            <p:nvPr/>
          </p:nvSpPr>
          <p:spPr bwMode="auto">
            <a:xfrm>
              <a:off x="385" y="1298"/>
              <a:ext cx="1079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講述重點方向</a:t>
              </a:r>
            </a:p>
          </p:txBody>
        </p:sp>
        <p:sp>
          <p:nvSpPr>
            <p:cNvPr id="22541" name="Text Box 56"/>
            <p:cNvSpPr txBox="1">
              <a:spLocks noChangeArrowheads="1"/>
            </p:cNvSpPr>
            <p:nvPr/>
          </p:nvSpPr>
          <p:spPr bwMode="auto">
            <a:xfrm>
              <a:off x="3969" y="2976"/>
              <a:ext cx="1406" cy="59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專題交流平臺</a:t>
              </a:r>
            </a:p>
            <a:p>
              <a:pPr algn="ctr"/>
              <a:r>
                <a:rPr lang="en-US" altLang="zh-TW"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上傳、觀摩、評分</a:t>
              </a:r>
              <a:r>
                <a:rPr lang="en-US" altLang="zh-TW">
                  <a:ea typeface="標楷體" pitchFamily="65" charset="-120"/>
                  <a:cs typeface="新細明體" pitchFamily="18" charset="-120"/>
                </a:rPr>
                <a:t>)</a:t>
              </a:r>
            </a:p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作品評分</a:t>
              </a:r>
            </a:p>
          </p:txBody>
        </p:sp>
        <p:sp>
          <p:nvSpPr>
            <p:cNvPr id="22542" name="Line 57"/>
            <p:cNvSpPr>
              <a:spLocks noChangeShapeType="1"/>
            </p:cNvSpPr>
            <p:nvPr/>
          </p:nvSpPr>
          <p:spPr bwMode="auto">
            <a:xfrm flipH="1">
              <a:off x="996" y="962"/>
              <a:ext cx="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43" name="Line 58"/>
            <p:cNvSpPr>
              <a:spLocks noChangeShapeType="1"/>
            </p:cNvSpPr>
            <p:nvPr/>
          </p:nvSpPr>
          <p:spPr bwMode="auto">
            <a:xfrm>
              <a:off x="2775" y="1921"/>
              <a:ext cx="0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44" name="Line 59"/>
            <p:cNvSpPr>
              <a:spLocks noChangeShapeType="1"/>
            </p:cNvSpPr>
            <p:nvPr/>
          </p:nvSpPr>
          <p:spPr bwMode="auto">
            <a:xfrm>
              <a:off x="2775" y="1031"/>
              <a:ext cx="0" cy="2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45" name="Text Box 60"/>
            <p:cNvSpPr txBox="1">
              <a:spLocks noChangeArrowheads="1"/>
            </p:cNvSpPr>
            <p:nvPr/>
          </p:nvSpPr>
          <p:spPr bwMode="auto">
            <a:xfrm>
              <a:off x="621" y="1716"/>
              <a:ext cx="749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講解內容</a:t>
              </a:r>
            </a:p>
          </p:txBody>
        </p:sp>
        <p:sp>
          <p:nvSpPr>
            <p:cNvPr id="22546" name="Text Box 61"/>
            <p:cNvSpPr txBox="1">
              <a:spLocks noChangeArrowheads="1"/>
            </p:cNvSpPr>
            <p:nvPr/>
          </p:nvSpPr>
          <p:spPr bwMode="auto">
            <a:xfrm>
              <a:off x="621" y="2263"/>
              <a:ext cx="749" cy="2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分組指導</a:t>
              </a:r>
            </a:p>
          </p:txBody>
        </p:sp>
        <p:sp>
          <p:nvSpPr>
            <p:cNvPr id="22547" name="Line 62"/>
            <p:cNvSpPr>
              <a:spLocks noChangeShapeType="1"/>
            </p:cNvSpPr>
            <p:nvPr/>
          </p:nvSpPr>
          <p:spPr bwMode="auto">
            <a:xfrm>
              <a:off x="996" y="1510"/>
              <a:ext cx="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48" name="Line 63"/>
            <p:cNvSpPr>
              <a:spLocks noChangeShapeType="1"/>
            </p:cNvSpPr>
            <p:nvPr/>
          </p:nvSpPr>
          <p:spPr bwMode="auto">
            <a:xfrm>
              <a:off x="996" y="1921"/>
              <a:ext cx="0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49" name="Text Box 64"/>
            <p:cNvSpPr txBox="1">
              <a:spLocks noChangeArrowheads="1"/>
            </p:cNvSpPr>
            <p:nvPr/>
          </p:nvSpPr>
          <p:spPr bwMode="auto">
            <a:xfrm>
              <a:off x="2255" y="2263"/>
              <a:ext cx="1270" cy="2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zh-TW" altLang="en-US" dirty="0">
                  <a:ea typeface="標楷體" pitchFamily="65" charset="-120"/>
                  <a:cs typeface="新細明體" pitchFamily="18" charset="-120"/>
                </a:rPr>
                <a:t>準備材料（儀器）</a:t>
              </a:r>
            </a:p>
          </p:txBody>
        </p:sp>
        <p:sp>
          <p:nvSpPr>
            <p:cNvPr id="22550" name="Text Box 65"/>
            <p:cNvSpPr txBox="1">
              <a:spLocks noChangeArrowheads="1"/>
            </p:cNvSpPr>
            <p:nvPr/>
          </p:nvSpPr>
          <p:spPr bwMode="auto">
            <a:xfrm>
              <a:off x="2401" y="2674"/>
              <a:ext cx="749" cy="2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實施製作</a:t>
              </a:r>
            </a:p>
          </p:txBody>
        </p:sp>
        <p:sp>
          <p:nvSpPr>
            <p:cNvPr id="22551" name="Text Box 66"/>
            <p:cNvSpPr txBox="1">
              <a:spLocks noChangeArrowheads="1"/>
            </p:cNvSpPr>
            <p:nvPr/>
          </p:nvSpPr>
          <p:spPr bwMode="auto">
            <a:xfrm>
              <a:off x="2401" y="1716"/>
              <a:ext cx="749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撰寫構想</a:t>
              </a:r>
            </a:p>
          </p:txBody>
        </p:sp>
        <p:sp>
          <p:nvSpPr>
            <p:cNvPr id="22552" name="Text Box 67"/>
            <p:cNvSpPr txBox="1">
              <a:spLocks noChangeArrowheads="1"/>
            </p:cNvSpPr>
            <p:nvPr/>
          </p:nvSpPr>
          <p:spPr bwMode="auto">
            <a:xfrm>
              <a:off x="2401" y="3017"/>
              <a:ext cx="749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書面報告</a:t>
              </a:r>
            </a:p>
          </p:txBody>
        </p:sp>
        <p:sp>
          <p:nvSpPr>
            <p:cNvPr id="22553" name="Text Box 68"/>
            <p:cNvSpPr txBox="1">
              <a:spLocks noChangeArrowheads="1"/>
            </p:cNvSpPr>
            <p:nvPr/>
          </p:nvSpPr>
          <p:spPr bwMode="auto">
            <a:xfrm>
              <a:off x="2401" y="3496"/>
              <a:ext cx="749" cy="2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實體作品</a:t>
              </a:r>
            </a:p>
          </p:txBody>
        </p:sp>
        <p:sp>
          <p:nvSpPr>
            <p:cNvPr id="22554" name="Line 69"/>
            <p:cNvSpPr>
              <a:spLocks noChangeShapeType="1"/>
            </p:cNvSpPr>
            <p:nvPr/>
          </p:nvSpPr>
          <p:spPr bwMode="auto">
            <a:xfrm>
              <a:off x="1370" y="1815"/>
              <a:ext cx="10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5" name="Freeform 70"/>
            <p:cNvSpPr>
              <a:spLocks/>
            </p:cNvSpPr>
            <p:nvPr/>
          </p:nvSpPr>
          <p:spPr bwMode="auto">
            <a:xfrm>
              <a:off x="2006" y="2362"/>
              <a:ext cx="0" cy="1271"/>
            </a:xfrm>
            <a:custGeom>
              <a:avLst/>
              <a:gdLst>
                <a:gd name="T0" fmla="*/ 0 w 1"/>
                <a:gd name="T1" fmla="*/ 0 h 3340"/>
                <a:gd name="T2" fmla="*/ 0 w 1"/>
                <a:gd name="T3" fmla="*/ 3340 h 3340"/>
                <a:gd name="T4" fmla="*/ 0 60000 65536"/>
                <a:gd name="T5" fmla="*/ 0 60000 65536"/>
                <a:gd name="T6" fmla="*/ 0 w 1"/>
                <a:gd name="T7" fmla="*/ 0 h 3340"/>
                <a:gd name="T8" fmla="*/ 0 w 1"/>
                <a:gd name="T9" fmla="*/ 3340 h 33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40">
                  <a:moveTo>
                    <a:pt x="0" y="0"/>
                  </a:moveTo>
                  <a:lnTo>
                    <a:pt x="0" y="33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6" name="Line 71"/>
            <p:cNvSpPr>
              <a:spLocks noChangeShapeType="1"/>
            </p:cNvSpPr>
            <p:nvPr/>
          </p:nvSpPr>
          <p:spPr bwMode="auto">
            <a:xfrm flipV="1">
              <a:off x="1370" y="2360"/>
              <a:ext cx="864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7" name="Line 72"/>
            <p:cNvSpPr>
              <a:spLocks noChangeShapeType="1"/>
            </p:cNvSpPr>
            <p:nvPr/>
          </p:nvSpPr>
          <p:spPr bwMode="auto">
            <a:xfrm>
              <a:off x="2026" y="2811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8" name="Line 73"/>
            <p:cNvSpPr>
              <a:spLocks noChangeShapeType="1"/>
            </p:cNvSpPr>
            <p:nvPr/>
          </p:nvSpPr>
          <p:spPr bwMode="auto">
            <a:xfrm>
              <a:off x="2026" y="3154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59" name="Line 74"/>
            <p:cNvSpPr>
              <a:spLocks noChangeShapeType="1"/>
            </p:cNvSpPr>
            <p:nvPr/>
          </p:nvSpPr>
          <p:spPr bwMode="auto">
            <a:xfrm>
              <a:off x="2016" y="3633"/>
              <a:ext cx="3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0" name="Freeform 75"/>
            <p:cNvSpPr>
              <a:spLocks/>
            </p:cNvSpPr>
            <p:nvPr/>
          </p:nvSpPr>
          <p:spPr bwMode="auto">
            <a:xfrm>
              <a:off x="4649" y="1305"/>
              <a:ext cx="1" cy="738"/>
            </a:xfrm>
            <a:custGeom>
              <a:avLst/>
              <a:gdLst>
                <a:gd name="T0" fmla="*/ 0 w 3"/>
                <a:gd name="T1" fmla="*/ 0 h 1940"/>
                <a:gd name="T2" fmla="*/ 3 w 3"/>
                <a:gd name="T3" fmla="*/ 1940 h 1940"/>
                <a:gd name="T4" fmla="*/ 0 60000 65536"/>
                <a:gd name="T5" fmla="*/ 0 60000 65536"/>
                <a:gd name="T6" fmla="*/ 0 w 3"/>
                <a:gd name="T7" fmla="*/ 0 h 1940"/>
                <a:gd name="T8" fmla="*/ 3 w 3"/>
                <a:gd name="T9" fmla="*/ 1940 h 19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940">
                  <a:moveTo>
                    <a:pt x="0" y="0"/>
                  </a:moveTo>
                  <a:lnTo>
                    <a:pt x="3" y="19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1" name="Line 76"/>
            <p:cNvSpPr>
              <a:spLocks noChangeShapeType="1"/>
            </p:cNvSpPr>
            <p:nvPr/>
          </p:nvSpPr>
          <p:spPr bwMode="auto">
            <a:xfrm>
              <a:off x="2775" y="1510"/>
              <a:ext cx="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2" name="Line 77"/>
            <p:cNvSpPr>
              <a:spLocks noChangeShapeType="1"/>
            </p:cNvSpPr>
            <p:nvPr/>
          </p:nvSpPr>
          <p:spPr bwMode="auto">
            <a:xfrm>
              <a:off x="340" y="620"/>
              <a:ext cx="49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3" name="Text Box 78"/>
            <p:cNvSpPr txBox="1">
              <a:spLocks noChangeArrowheads="1"/>
            </p:cNvSpPr>
            <p:nvPr/>
          </p:nvSpPr>
          <p:spPr bwMode="auto">
            <a:xfrm>
              <a:off x="808" y="346"/>
              <a:ext cx="562" cy="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老師端</a:t>
              </a:r>
            </a:p>
          </p:txBody>
        </p:sp>
        <p:sp>
          <p:nvSpPr>
            <p:cNvPr id="22564" name="Text Box 79"/>
            <p:cNvSpPr txBox="1">
              <a:spLocks noChangeArrowheads="1"/>
            </p:cNvSpPr>
            <p:nvPr/>
          </p:nvSpPr>
          <p:spPr bwMode="auto">
            <a:xfrm>
              <a:off x="2494" y="346"/>
              <a:ext cx="656" cy="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學生端</a:t>
              </a:r>
            </a:p>
          </p:txBody>
        </p:sp>
        <p:sp>
          <p:nvSpPr>
            <p:cNvPr id="22565" name="Text Box 80"/>
            <p:cNvSpPr txBox="1">
              <a:spLocks noChangeArrowheads="1"/>
            </p:cNvSpPr>
            <p:nvPr/>
          </p:nvSpPr>
          <p:spPr bwMode="auto">
            <a:xfrm>
              <a:off x="4087" y="346"/>
              <a:ext cx="925" cy="2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學校</a:t>
              </a:r>
              <a:r>
                <a:rPr lang="en-US" altLang="zh-TW">
                  <a:ea typeface="標楷體" pitchFamily="65" charset="-120"/>
                  <a:cs typeface="新細明體" pitchFamily="18" charset="-120"/>
                </a:rPr>
                <a:t>(</a:t>
              </a:r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科</a:t>
              </a:r>
              <a:r>
                <a:rPr lang="en-US" altLang="zh-TW">
                  <a:ea typeface="標楷體" pitchFamily="65" charset="-120"/>
                  <a:cs typeface="新細明體" pitchFamily="18" charset="-120"/>
                </a:rPr>
                <a:t>)</a:t>
              </a:r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端</a:t>
              </a:r>
            </a:p>
          </p:txBody>
        </p:sp>
        <p:sp>
          <p:nvSpPr>
            <p:cNvPr id="22566" name="Line 81"/>
            <p:cNvSpPr>
              <a:spLocks noChangeShapeType="1"/>
            </p:cNvSpPr>
            <p:nvPr/>
          </p:nvSpPr>
          <p:spPr bwMode="auto">
            <a:xfrm>
              <a:off x="1464" y="1411"/>
              <a:ext cx="8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7" name="Line 82"/>
            <p:cNvSpPr>
              <a:spLocks noChangeShapeType="1"/>
            </p:cNvSpPr>
            <p:nvPr/>
          </p:nvSpPr>
          <p:spPr bwMode="auto">
            <a:xfrm>
              <a:off x="3150" y="3120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8" name="Line 83"/>
            <p:cNvSpPr>
              <a:spLocks noChangeShapeType="1"/>
            </p:cNvSpPr>
            <p:nvPr/>
          </p:nvSpPr>
          <p:spPr bwMode="auto">
            <a:xfrm>
              <a:off x="3150" y="3633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69" name="Line 84"/>
            <p:cNvSpPr>
              <a:spLocks noChangeShapeType="1"/>
            </p:cNvSpPr>
            <p:nvPr/>
          </p:nvSpPr>
          <p:spPr bwMode="auto">
            <a:xfrm flipV="1">
              <a:off x="3525" y="3127"/>
              <a:ext cx="6" cy="5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70" name="Line 85"/>
            <p:cNvSpPr>
              <a:spLocks noChangeShapeType="1"/>
            </p:cNvSpPr>
            <p:nvPr/>
          </p:nvSpPr>
          <p:spPr bwMode="auto">
            <a:xfrm flipV="1">
              <a:off x="3515" y="3385"/>
              <a:ext cx="4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71" name="Line 86"/>
            <p:cNvSpPr>
              <a:spLocks noChangeShapeType="1"/>
            </p:cNvSpPr>
            <p:nvPr/>
          </p:nvSpPr>
          <p:spPr bwMode="auto">
            <a:xfrm>
              <a:off x="996" y="2469"/>
              <a:ext cx="0" cy="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72" name="Text Box 87"/>
            <p:cNvSpPr txBox="1">
              <a:spLocks noChangeArrowheads="1"/>
            </p:cNvSpPr>
            <p:nvPr/>
          </p:nvSpPr>
          <p:spPr bwMode="auto">
            <a:xfrm>
              <a:off x="385" y="2886"/>
              <a:ext cx="1266" cy="25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過程評分</a:t>
              </a:r>
            </a:p>
          </p:txBody>
        </p:sp>
        <p:sp>
          <p:nvSpPr>
            <p:cNvPr id="22573" name="Freeform 88"/>
            <p:cNvSpPr>
              <a:spLocks/>
            </p:cNvSpPr>
            <p:nvPr/>
          </p:nvSpPr>
          <p:spPr bwMode="auto">
            <a:xfrm>
              <a:off x="1651" y="2971"/>
              <a:ext cx="366" cy="69"/>
            </a:xfrm>
            <a:custGeom>
              <a:avLst/>
              <a:gdLst>
                <a:gd name="T0" fmla="*/ 0 w 1063"/>
                <a:gd name="T1" fmla="*/ 0 h 1"/>
                <a:gd name="T2" fmla="*/ 1063 w 1063"/>
                <a:gd name="T3" fmla="*/ 0 h 1"/>
                <a:gd name="T4" fmla="*/ 0 60000 65536"/>
                <a:gd name="T5" fmla="*/ 0 60000 65536"/>
                <a:gd name="T6" fmla="*/ 0 w 1063"/>
                <a:gd name="T7" fmla="*/ 0 h 1"/>
                <a:gd name="T8" fmla="*/ 1063 w 1063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3" h="1">
                  <a:moveTo>
                    <a:pt x="0" y="0"/>
                  </a:moveTo>
                  <a:lnTo>
                    <a:pt x="1063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74" name="Rectangle 89"/>
            <p:cNvSpPr>
              <a:spLocks noChangeArrowheads="1"/>
            </p:cNvSpPr>
            <p:nvPr/>
          </p:nvSpPr>
          <p:spPr bwMode="auto">
            <a:xfrm>
              <a:off x="1932" y="2606"/>
              <a:ext cx="1499" cy="1233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/>
              </a:endParaRPr>
            </a:p>
          </p:txBody>
        </p:sp>
        <p:sp>
          <p:nvSpPr>
            <p:cNvPr id="22575" name="Line 90"/>
            <p:cNvSpPr>
              <a:spLocks noChangeShapeType="1"/>
            </p:cNvSpPr>
            <p:nvPr/>
          </p:nvSpPr>
          <p:spPr bwMode="auto">
            <a:xfrm>
              <a:off x="2775" y="2469"/>
              <a:ext cx="0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76" name="Text Box 91"/>
            <p:cNvSpPr txBox="1">
              <a:spLocks noChangeArrowheads="1"/>
            </p:cNvSpPr>
            <p:nvPr/>
          </p:nvSpPr>
          <p:spPr bwMode="auto">
            <a:xfrm>
              <a:off x="4087" y="2058"/>
              <a:ext cx="1124" cy="2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確定評分指標</a:t>
              </a:r>
            </a:p>
          </p:txBody>
        </p:sp>
        <p:sp>
          <p:nvSpPr>
            <p:cNvPr id="22577" name="Text Box 92"/>
            <p:cNvSpPr txBox="1">
              <a:spLocks noChangeArrowheads="1"/>
            </p:cNvSpPr>
            <p:nvPr/>
          </p:nvSpPr>
          <p:spPr bwMode="auto">
            <a:xfrm>
              <a:off x="3923" y="825"/>
              <a:ext cx="1499" cy="5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成立校（科）內</a:t>
              </a:r>
            </a:p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專題製作評選小組</a:t>
              </a:r>
            </a:p>
            <a:p>
              <a:pPr algn="ctr"/>
              <a:r>
                <a:rPr lang="zh-TW" altLang="en-US">
                  <a:ea typeface="標楷體" pitchFamily="65" charset="-120"/>
                  <a:cs typeface="新細明體" pitchFamily="18" charset="-120"/>
                </a:rPr>
                <a:t>（包括遴選評分教師）</a:t>
              </a:r>
            </a:p>
          </p:txBody>
        </p:sp>
        <p:sp>
          <p:nvSpPr>
            <p:cNvPr id="22578" name="Line 93"/>
            <p:cNvSpPr>
              <a:spLocks noChangeShapeType="1"/>
            </p:cNvSpPr>
            <p:nvPr/>
          </p:nvSpPr>
          <p:spPr bwMode="auto">
            <a:xfrm>
              <a:off x="4676" y="227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2530" name="內容版面配置區 2"/>
          <p:cNvSpPr>
            <a:spLocks noGrp="1"/>
          </p:cNvSpPr>
          <p:nvPr>
            <p:ph sz="quarter" idx="1"/>
          </p:nvPr>
        </p:nvSpPr>
        <p:spPr>
          <a:xfrm>
            <a:off x="684213" y="6332538"/>
            <a:ext cx="7467600" cy="525462"/>
          </a:xfrm>
        </p:spPr>
        <p:txBody>
          <a:bodyPr/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資料來源：工業類課程發展中心</a:t>
            </a:r>
          </a:p>
        </p:txBody>
      </p:sp>
      <p:sp>
        <p:nvSpPr>
          <p:cNvPr id="96" name="圓角矩形圖說文字 95"/>
          <p:cNvSpPr/>
          <p:nvPr/>
        </p:nvSpPr>
        <p:spPr>
          <a:xfrm>
            <a:off x="539552" y="5157192"/>
            <a:ext cx="1512168" cy="648072"/>
          </a:xfrm>
          <a:prstGeom prst="wedgeRoundRectCallout">
            <a:avLst>
              <a:gd name="adj1" fmla="val -33052"/>
              <a:gd name="adj2" fmla="val -94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n>
                  <a:solidFill>
                    <a:schemeClr val="tx1"/>
                  </a:solidFill>
                </a:ln>
              </a:rPr>
              <a:t>重視過程</a:t>
            </a:r>
          </a:p>
        </p:txBody>
      </p:sp>
      <p:sp>
        <p:nvSpPr>
          <p:cNvPr id="97" name="圓角矩形圖說文字 96"/>
          <p:cNvSpPr/>
          <p:nvPr/>
        </p:nvSpPr>
        <p:spPr>
          <a:xfrm>
            <a:off x="7092280" y="2276872"/>
            <a:ext cx="1512168" cy="648072"/>
          </a:xfrm>
          <a:prstGeom prst="wedgeRoundRectCallout">
            <a:avLst>
              <a:gd name="adj1" fmla="val -33052"/>
              <a:gd name="adj2" fmla="val -94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n>
                  <a:solidFill>
                    <a:schemeClr val="tx1"/>
                  </a:solidFill>
                </a:ln>
              </a:rPr>
              <a:t>競賽評比</a:t>
            </a:r>
          </a:p>
        </p:txBody>
      </p:sp>
      <p:sp>
        <p:nvSpPr>
          <p:cNvPr id="98" name="圓角矩形圖說文字 97"/>
          <p:cNvSpPr/>
          <p:nvPr/>
        </p:nvSpPr>
        <p:spPr>
          <a:xfrm>
            <a:off x="6156176" y="5805264"/>
            <a:ext cx="1512168" cy="792088"/>
          </a:xfrm>
          <a:prstGeom prst="wedgeRoundRectCallout">
            <a:avLst>
              <a:gd name="adj1" fmla="val -33052"/>
              <a:gd name="adj2" fmla="val -94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n>
                  <a:solidFill>
                    <a:schemeClr val="tx1"/>
                  </a:solidFill>
                </a:ln>
              </a:rPr>
              <a:t>交流平台</a:t>
            </a:r>
            <a:endParaRPr kumimoji="0" lang="en-US" altLang="zh-TW" dirty="0">
              <a:ln>
                <a:solidFill>
                  <a:schemeClr val="tx1"/>
                </a:solidFill>
              </a:ln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500" dirty="0">
                <a:ln>
                  <a:solidFill>
                    <a:schemeClr val="tx1"/>
                  </a:solidFill>
                </a:ln>
              </a:rPr>
              <a:t>分享經驗與</a:t>
            </a:r>
            <a:endParaRPr kumimoji="0" lang="en-US" altLang="zh-TW" sz="1500" dirty="0">
              <a:ln>
                <a:solidFill>
                  <a:schemeClr val="tx1"/>
                </a:solidFill>
              </a:ln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500" dirty="0">
                <a:ln>
                  <a:solidFill>
                    <a:schemeClr val="tx1"/>
                  </a:solidFill>
                </a:ln>
              </a:rPr>
              <a:t>激發創意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專題製作實施流程</a:t>
            </a:r>
            <a:r>
              <a:rPr lang="zh-TW" altLang="zh-TW" sz="4800" dirty="0" smtClean="0">
                <a:solidFill>
                  <a:srgbClr val="FF33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PIPE-A</a:t>
            </a:r>
            <a:endParaRPr lang="zh-TW" altLang="en-US" sz="4800" dirty="0">
              <a:solidFill>
                <a:srgbClr val="FF33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11560" y="1196752"/>
            <a:ext cx="7776790" cy="5472336"/>
            <a:chOff x="476" y="119"/>
            <a:chExt cx="3357" cy="4082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476" y="119"/>
              <a:ext cx="3357" cy="4082"/>
            </a:xfrm>
            <a:prstGeom prst="roundRect">
              <a:avLst>
                <a:gd name="adj" fmla="val 8259"/>
              </a:avLst>
            </a:prstGeom>
            <a:solidFill>
              <a:srgbClr val="F4FAF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entury Schoolbook"/>
              </a:endParaRPr>
            </a:p>
          </p:txBody>
        </p:sp>
        <p:pic>
          <p:nvPicPr>
            <p:cNvPr id="6" name="Picture 4" descr="01-0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 r="28279"/>
            <a:stretch>
              <a:fillRect/>
            </a:stretch>
          </p:blipFill>
          <p:spPr bwMode="auto">
            <a:xfrm>
              <a:off x="612" y="346"/>
              <a:ext cx="3039" cy="3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專題製作進度掌握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856793" y="1628800"/>
            <a:ext cx="7382789" cy="4464496"/>
            <a:chOff x="3180" y="1109"/>
            <a:chExt cx="5420" cy="4386"/>
          </a:xfrm>
        </p:grpSpPr>
        <p:sp>
          <p:nvSpPr>
            <p:cNvPr id="5" name="AutoShape 4"/>
            <p:cNvSpPr>
              <a:spLocks noChangeAspect="1" noChangeArrowheads="1"/>
            </p:cNvSpPr>
            <p:nvPr/>
          </p:nvSpPr>
          <p:spPr bwMode="auto">
            <a:xfrm>
              <a:off x="3180" y="1109"/>
              <a:ext cx="5420" cy="4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kumimoji="0" lang="zh-TW" altLang="en-US">
                <a:latin typeface="Century Schoolbook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860" y="1367"/>
              <a:ext cx="2279" cy="517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專題製作課程進度表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3180" y="3430"/>
              <a:ext cx="1680" cy="517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指導老師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7020" y="3430"/>
              <a:ext cx="1560" cy="517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小組學生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5340" y="4205"/>
              <a:ext cx="1200" cy="515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每週討論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3180" y="4719"/>
              <a:ext cx="1679" cy="516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進度追蹤表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7020" y="4719"/>
              <a:ext cx="1559" cy="516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週進度表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4860" y="2399"/>
              <a:ext cx="2279" cy="517"/>
            </a:xfrm>
            <a:prstGeom prst="flowChartAlternateProcess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2000"/>
                </a:lnSpc>
              </a:pPr>
              <a:r>
                <a:rPr kumimoji="0" lang="zh-TW" altLang="en-US">
                  <a:ea typeface="標楷體" pitchFamily="65" charset="-120"/>
                </a:rPr>
                <a:t>專題進度</a:t>
              </a:r>
              <a:r>
                <a:rPr kumimoji="0" lang="en-US" altLang="zh-TW">
                  <a:ea typeface="標楷體" pitchFamily="65" charset="-120"/>
                </a:rPr>
                <a:t>---</a:t>
              </a:r>
              <a:r>
                <a:rPr kumimoji="0" lang="zh-TW" altLang="en-US">
                  <a:ea typeface="標楷體" pitchFamily="65" charset="-120"/>
                </a:rPr>
                <a:t>甘特圖</a:t>
              </a:r>
            </a:p>
          </p:txBody>
        </p:sp>
        <p:cxnSp>
          <p:nvCxnSpPr>
            <p:cNvPr id="13" name="AutoShape 12"/>
            <p:cNvCxnSpPr>
              <a:cxnSpLocks noChangeShapeType="1"/>
              <a:stCxn id="6" idx="2"/>
              <a:endCxn id="12" idx="0"/>
            </p:cNvCxnSpPr>
            <p:nvPr/>
          </p:nvCxnSpPr>
          <p:spPr bwMode="auto">
            <a:xfrm>
              <a:off x="6000" y="1884"/>
              <a:ext cx="1" cy="515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13"/>
            <p:cNvCxnSpPr>
              <a:cxnSpLocks noChangeShapeType="1"/>
              <a:stCxn id="12" idx="2"/>
              <a:endCxn id="7" idx="0"/>
            </p:cNvCxnSpPr>
            <p:nvPr/>
          </p:nvCxnSpPr>
          <p:spPr bwMode="auto">
            <a:xfrm rot="5400000">
              <a:off x="4753" y="2183"/>
              <a:ext cx="514" cy="198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5" name="AutoShape 14"/>
            <p:cNvCxnSpPr>
              <a:cxnSpLocks noChangeShapeType="1"/>
              <a:stCxn id="12" idx="2"/>
              <a:endCxn id="8" idx="0"/>
            </p:cNvCxnSpPr>
            <p:nvPr/>
          </p:nvCxnSpPr>
          <p:spPr bwMode="auto">
            <a:xfrm rot="16200000" flipH="1">
              <a:off x="6643" y="2273"/>
              <a:ext cx="514" cy="1800"/>
            </a:xfrm>
            <a:prstGeom prst="bentConnector3">
              <a:avLst>
                <a:gd name="adj1" fmla="val 49806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6" name="AutoShape 15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>
              <a:off x="4020" y="3947"/>
              <a:ext cx="1" cy="77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7" name="AutoShape 16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>
              <a:off x="7800" y="3947"/>
              <a:ext cx="1" cy="77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18" name="AutoShape 17"/>
            <p:cNvCxnSpPr>
              <a:cxnSpLocks noChangeShapeType="1"/>
              <a:stCxn id="8" idx="1"/>
              <a:endCxn id="9" idx="0"/>
            </p:cNvCxnSpPr>
            <p:nvPr/>
          </p:nvCxnSpPr>
          <p:spPr bwMode="auto">
            <a:xfrm rot="10800000" flipV="1">
              <a:off x="5940" y="3689"/>
              <a:ext cx="1080" cy="516"/>
            </a:xfrm>
            <a:prstGeom prst="bentConnector2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9" name="AutoShape 18"/>
            <p:cNvCxnSpPr>
              <a:cxnSpLocks noChangeShapeType="1"/>
              <a:stCxn id="7" idx="3"/>
              <a:endCxn id="9" idx="0"/>
            </p:cNvCxnSpPr>
            <p:nvPr/>
          </p:nvCxnSpPr>
          <p:spPr bwMode="auto">
            <a:xfrm>
              <a:off x="4860" y="3689"/>
              <a:ext cx="1080" cy="516"/>
            </a:xfrm>
            <a:prstGeom prst="bentConnector2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專題製作進度掌握</a:t>
            </a:r>
            <a:r>
              <a:rPr lang="en-US" altLang="zh-TW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教師端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859216" cy="487375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實施專題製作課程前，教師應擬定課程進度表 ，表中至少應明確指出專題製作重要的時間點。 </a:t>
            </a: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學生可以依據課程進度表擬定「專題製作進度表」，使用</a:t>
            </a:r>
            <a:r>
              <a:rPr lang="zh-TW" altLang="en-US" sz="3600" u="sng" dirty="0" smtClean="0">
                <a:latin typeface="標楷體" pitchFamily="65" charset="-120"/>
                <a:ea typeface="標楷體" pitchFamily="65" charset="-120"/>
              </a:rPr>
              <a:t>甘特圖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形式，詳細規劃學生進行專題製作時分工與進度，作為進度掌握根據。 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教師進度表範例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115616" y="1530264"/>
          <a:ext cx="6408712" cy="5223748"/>
        </p:xfrm>
        <a:graphic>
          <a:graphicData uri="http://schemas.openxmlformats.org/presentationml/2006/ole">
            <p:oleObj spid="_x0000_s1026" name="圖片" r:id="rId3" imgW="5340782" imgH="4353671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專題製作進度掌握</a:t>
            </a:r>
            <a:r>
              <a:rPr lang="en-US" altLang="zh-TW" sz="48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48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學生端</a:t>
            </a:r>
            <a:endParaRPr lang="zh-TW" altLang="en-US" sz="48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7331" y="1772816"/>
          <a:ext cx="8493141" cy="3675974"/>
        </p:xfrm>
        <a:graphic>
          <a:graphicData uri="http://schemas.openxmlformats.org/presentationml/2006/ole">
            <p:oleObj spid="_x0000_s3074" name="圖片" r:id="rId3" imgW="5562720" imgH="252288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88235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學生的週進度表 </a:t>
            </a:r>
            <a:endParaRPr lang="zh-TW" altLang="en-US" sz="4800" b="1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27584" y="980725"/>
          <a:ext cx="7776864" cy="5289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448272"/>
                <a:gridCol w="3888432"/>
              </a:tblGrid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專題名稱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組別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組長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組員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: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起迄日期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自</a:t>
                      </a:r>
                      <a:r>
                        <a:rPr kumimoji="0" lang="en-US" altLang="zh-TW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</a:t>
                      </a:r>
                      <a:r>
                        <a:rPr kumimoji="0" lang="en-US" altLang="zh-TW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	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kumimoji="0" lang="en-US" altLang="zh-TW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 至 </a:t>
                      </a:r>
                      <a:r>
                        <a:rPr kumimoji="0" lang="en-US" altLang="zh-TW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 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</a:t>
                      </a:r>
                      <a:r>
                        <a:rPr kumimoji="0" lang="en-US" altLang="zh-TW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zh-TW" altLang="en-US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 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</a:t>
                      </a:r>
                      <a:r>
                        <a:rPr kumimoji="0" lang="en-US" altLang="zh-TW" sz="1800" u="sng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	</a:t>
                      </a:r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工作項目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700595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遭遇問題及解決方法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數據及成果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活動照片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心得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562934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老師建議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5400" b="1" dirty="0">
                <a:solidFill>
                  <a:srgbClr val="FF3300"/>
                </a:solidFill>
                <a:ea typeface="標楷體" pitchFamily="65" charset="-120"/>
              </a:rPr>
              <a:t>書面報告之評鑑</a:t>
            </a:r>
            <a:r>
              <a:rPr lang="zh-TW" altLang="en-US" sz="5400" b="1" dirty="0" smtClean="0">
                <a:solidFill>
                  <a:srgbClr val="FF3300"/>
                </a:solidFill>
                <a:ea typeface="標楷體" pitchFamily="65" charset="-120"/>
              </a:rPr>
              <a:t>標準</a:t>
            </a:r>
            <a:r>
              <a:rPr lang="en-US" altLang="zh-TW" sz="5400" b="1" dirty="0" smtClean="0">
                <a:solidFill>
                  <a:srgbClr val="FF3300"/>
                </a:solidFill>
                <a:ea typeface="標楷體" pitchFamily="65" charset="-120"/>
              </a:rPr>
              <a:t>-1</a:t>
            </a:r>
            <a:endParaRPr lang="zh-TW" altLang="en-US" sz="54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研究主題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l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主題是否簡明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l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範圍是否適當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l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研究對象是否明確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摘要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是否包括研究動機、目的、方法、對象、工具重要發現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字數是否恰當（均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300-500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字內）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問題之背景有否描述清楚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5400" b="1" dirty="0">
                <a:solidFill>
                  <a:srgbClr val="FF3300"/>
                </a:solidFill>
                <a:ea typeface="標楷體" pitchFamily="65" charset="-120"/>
              </a:rPr>
              <a:t>書面報告之評鑑</a:t>
            </a:r>
            <a:r>
              <a:rPr lang="zh-TW" altLang="en-US" sz="5400" b="1" dirty="0" smtClean="0">
                <a:solidFill>
                  <a:srgbClr val="FF3300"/>
                </a:solidFill>
                <a:ea typeface="標楷體" pitchFamily="65" charset="-120"/>
              </a:rPr>
              <a:t>標準</a:t>
            </a:r>
            <a:r>
              <a:rPr lang="en-US" altLang="zh-TW" sz="5400" b="1" dirty="0" smtClean="0">
                <a:solidFill>
                  <a:srgbClr val="FF3300"/>
                </a:solidFill>
                <a:ea typeface="標楷體" pitchFamily="65" charset="-120"/>
              </a:rPr>
              <a:t>-2</a:t>
            </a:r>
            <a:endParaRPr lang="zh-TW" altLang="en-US" sz="54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緒論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研究之問題是否具價值、可行性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動機是否充足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目的明確與否</a:t>
            </a:r>
          </a:p>
          <a:p>
            <a:pPr>
              <a:lnSpc>
                <a:spcPct val="90000"/>
              </a:lnSpc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文獻探討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文獻資料有否與研究內容相符合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文獻摘要有與文章相融合否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文獻種類、數量多寡</a:t>
            </a:r>
          </a:p>
          <a:p>
            <a:pPr marL="1347788" lvl="1" indent="-366713">
              <a:lnSpc>
                <a:spcPct val="9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能否加以評論、分析所使用之文獻資料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5400" b="1" dirty="0">
                <a:solidFill>
                  <a:srgbClr val="FF3300"/>
                </a:solidFill>
                <a:ea typeface="標楷體" pitchFamily="65" charset="-120"/>
              </a:rPr>
              <a:t>書面報告之評鑑</a:t>
            </a:r>
            <a:r>
              <a:rPr lang="zh-TW" altLang="en-US" sz="5400" b="1" dirty="0" smtClean="0">
                <a:solidFill>
                  <a:srgbClr val="FF3300"/>
                </a:solidFill>
                <a:ea typeface="標楷體" pitchFamily="65" charset="-120"/>
              </a:rPr>
              <a:t>標準</a:t>
            </a:r>
            <a:r>
              <a:rPr lang="en-US" altLang="zh-TW" sz="5400" b="1" dirty="0" smtClean="0">
                <a:solidFill>
                  <a:srgbClr val="FF3300"/>
                </a:solidFill>
                <a:ea typeface="標楷體" pitchFamily="65" charset="-120"/>
              </a:rPr>
              <a:t>-3</a:t>
            </a:r>
            <a:endParaRPr lang="zh-TW" altLang="en-US" sz="54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研究方法與過程</a:t>
            </a:r>
          </a:p>
          <a:p>
            <a:pPr marL="1433513" lvl="1" indent="-452438"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研究內容與假設相適否</a:t>
            </a:r>
          </a:p>
          <a:p>
            <a:pPr marL="1433513" lvl="1" indent="-452438"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方法操作使用正確否</a:t>
            </a:r>
          </a:p>
          <a:p>
            <a:pPr marL="1433513" lvl="1" indent="-452438"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對使用中有無說明及解釋否</a:t>
            </a:r>
          </a:p>
          <a:p>
            <a:pPr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研究結果與討論</a:t>
            </a:r>
          </a:p>
          <a:p>
            <a:pPr marL="1433513" lvl="1" indent="-452438"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對統計結果能解釋合理否</a:t>
            </a:r>
          </a:p>
          <a:p>
            <a:pPr marL="1433513" lvl="1" indent="-452438"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對討論之價值性高不高</a:t>
            </a:r>
          </a:p>
          <a:p>
            <a:pPr marL="1433513" lvl="1" indent="-452438"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是否用圖、表等以輔助結果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專題製作教學目標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為使學生能對課堂上所學的各項基本概念與原理均能融會貫通。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充分運用校內各實習工場之設備，以使學生熟悉各設備之性能、操作的技術及維護的方法。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培育學生針對題目，廣泛收集相關資料，進而自行研讀考究之能力。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將以往所學之各種理論的探討，應用於實務製作，以期許日後能應用於產業界上。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培育學生分工合作之精神，與協調工作之能力。</a:t>
            </a:r>
          </a:p>
          <a:p>
            <a:pPr lvl="0"/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使學生了解報告的撰寫方式，同時訓練學生的報告撰寫能力。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b="1" dirty="0">
                <a:solidFill>
                  <a:srgbClr val="FF3300"/>
                </a:solidFill>
                <a:ea typeface="標楷體" pitchFamily="65" charset="-120"/>
              </a:rPr>
              <a:t>書面報告之評鑑</a:t>
            </a:r>
            <a:r>
              <a:rPr lang="zh-TW" altLang="en-US" sz="5400" b="1" dirty="0" smtClean="0">
                <a:solidFill>
                  <a:srgbClr val="FF3300"/>
                </a:solidFill>
                <a:ea typeface="標楷體" pitchFamily="65" charset="-120"/>
              </a:rPr>
              <a:t>標準</a:t>
            </a:r>
            <a:r>
              <a:rPr lang="en-US" altLang="zh-TW" sz="5400" b="1" dirty="0" smtClean="0">
                <a:solidFill>
                  <a:srgbClr val="FF3300"/>
                </a:solidFill>
                <a:ea typeface="標楷體" pitchFamily="65" charset="-120"/>
              </a:rPr>
              <a:t>-4</a:t>
            </a:r>
            <a:endParaRPr lang="zh-TW" altLang="en-US" sz="54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46382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結論與建議</a:t>
            </a:r>
          </a:p>
          <a:p>
            <a:pPr marL="1520825" lvl="1" indent="-442913">
              <a:lnSpc>
                <a:spcPct val="80000"/>
              </a:lnSpc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能否簡明扼要敘述研究結果</a:t>
            </a:r>
          </a:p>
          <a:p>
            <a:pPr marL="1520825" lvl="1" indent="-442913">
              <a:lnSpc>
                <a:spcPct val="80000"/>
              </a:lnSpc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討論與動機、主題相互呼應否</a:t>
            </a:r>
          </a:p>
          <a:p>
            <a:pPr marL="1520825" lvl="1" indent="-442913">
              <a:lnSpc>
                <a:spcPct val="80000"/>
              </a:lnSpc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對未來之研究有無提出建議</a:t>
            </a:r>
          </a:p>
          <a:p>
            <a:pPr marL="1520825" lvl="1" indent="-442913">
              <a:lnSpc>
                <a:spcPct val="80000"/>
              </a:lnSpc>
              <a:buFontTx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參考文獻</a:t>
            </a:r>
          </a:p>
          <a:p>
            <a:pPr marL="1520825" lvl="1" indent="-442913">
              <a:lnSpc>
                <a:spcPct val="8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研究寫法正確否</a:t>
            </a:r>
          </a:p>
          <a:p>
            <a:pPr marL="1520825" lvl="1" indent="-442913">
              <a:lnSpc>
                <a:spcPct val="80000"/>
              </a:lnSpc>
              <a:buFont typeface="Wingdings" pitchFamily="2" charset="2"/>
              <a:buChar char="n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所有引用之資料，是否全列入</a:t>
            </a:r>
          </a:p>
          <a:p>
            <a:pPr marL="1520825" lvl="1" indent="-442913">
              <a:lnSpc>
                <a:spcPct val="80000"/>
              </a:lnSpc>
              <a:buFontTx/>
              <a:buNone/>
            </a:pP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u"/>
            </a:pPr>
            <a:r>
              <a:rPr lang="zh-TW" altLang="en-US" b="1" dirty="0" smtClean="0">
                <a:solidFill>
                  <a:srgbClr val="6600FF"/>
                </a:solidFill>
                <a:latin typeface="標楷體" pitchFamily="65" charset="-120"/>
                <a:ea typeface="標楷體" pitchFamily="65" charset="-120"/>
              </a:rPr>
              <a:t>整體報告之文字、寫法、章節、分層、外觀</a:t>
            </a:r>
            <a:r>
              <a:rPr lang="en-US" altLang="zh-TW" b="1" dirty="0" smtClean="0">
                <a:solidFill>
                  <a:srgbClr val="6600FF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b="1" dirty="0" smtClean="0">
                <a:solidFill>
                  <a:srgbClr val="66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1" dirty="0" smtClean="0">
                <a:solidFill>
                  <a:srgbClr val="6600FF"/>
                </a:solidFill>
                <a:latin typeface="標楷體" pitchFamily="65" charset="-120"/>
                <a:ea typeface="標楷體" pitchFamily="65" charset="-120"/>
              </a:rPr>
              <a:t>等，是否統一、流暢、清晰、整潔</a:t>
            </a:r>
          </a:p>
          <a:p>
            <a:pPr>
              <a:lnSpc>
                <a:spcPct val="80000"/>
              </a:lnSpc>
              <a:buFontTx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5400" b="1" dirty="0" smtClean="0">
                <a:solidFill>
                  <a:srgbClr val="FF3300"/>
                </a:solidFill>
                <a:ea typeface="標楷體" pitchFamily="65" charset="-120"/>
              </a:rPr>
              <a:t>口頭報告</a:t>
            </a:r>
            <a:r>
              <a:rPr lang="zh-TW" altLang="en-US" sz="5400" b="1" dirty="0">
                <a:solidFill>
                  <a:srgbClr val="FF3300"/>
                </a:solidFill>
                <a:ea typeface="標楷體" pitchFamily="65" charset="-120"/>
              </a:rPr>
              <a:t>之評鑑</a:t>
            </a:r>
            <a:r>
              <a:rPr lang="zh-TW" altLang="en-US" sz="5400" b="1" dirty="0" smtClean="0">
                <a:solidFill>
                  <a:srgbClr val="FF3300"/>
                </a:solidFill>
                <a:ea typeface="標楷體" pitchFamily="65" charset="-120"/>
              </a:rPr>
              <a:t>標準</a:t>
            </a:r>
            <a:endParaRPr lang="zh-TW" altLang="en-US" sz="5400" b="1" dirty="0">
              <a:solidFill>
                <a:srgbClr val="FF3300"/>
              </a:solidFill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27584" y="1397000"/>
          <a:ext cx="7416824" cy="520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/>
                <a:gridCol w="1328546"/>
                <a:gridCol w="525660"/>
                <a:gridCol w="788490"/>
                <a:gridCol w="1065716"/>
                <a:gridCol w="1854206"/>
              </a:tblGrid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組別</a:t>
                      </a:r>
                      <a:r>
                        <a:rPr lang="en-US" altLang="zh-TW" dirty="0" smtClean="0"/>
                        <a:t>: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組員</a:t>
                      </a:r>
                      <a:r>
                        <a:rPr lang="en-US" altLang="zh-TW" dirty="0" smtClean="0"/>
                        <a:t>: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專題名稱</a:t>
                      </a:r>
                      <a:endParaRPr lang="zh-TW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項目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百分比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分數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zh-TW" altLang="zh-TW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建議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專題創意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內容豐富度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報告吸引力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時間掌握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問答表現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團隊默契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2003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總評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專題製作課程理念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637112"/>
          </a:xfrm>
        </p:spPr>
        <p:txBody>
          <a:bodyPr/>
          <a:lstStyle/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為培養學生創新思考模式，提昇實作能力、知識整合及人際溝通合作能力。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學生透過閱讀、批判思考、創造思考、合作學習等學習活動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來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提升專題製作能力。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引導教師重視專題製作課程教學，拓展學生參與學習之視野與機會，體現課程綱要規劃意旨。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專題製作的意義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15616" y="1844824"/>
            <a:ext cx="6912768" cy="4032448"/>
          </a:xfrm>
        </p:spPr>
        <p:txBody>
          <a:bodyPr>
            <a:noAutofit/>
          </a:bodyPr>
          <a:lstStyle/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透過專題製作課程，將其先前所學之 知識、技能做一整合。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dirty="0" smtClean="0">
                <a:latin typeface="標楷體" pitchFamily="65" charset="-120"/>
                <a:ea typeface="標楷體" pitchFamily="65" charset="-120"/>
              </a:rPr>
              <a:t>透過團體合作之方式來完成，以 習得知識、技能應用之能力及分工合作之精神。</a:t>
            </a:r>
          </a:p>
          <a:p>
            <a:endParaRPr lang="en-US" altLang="zh-TW" sz="3600" dirty="0" smtClean="0"/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專題製作的核心能力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493096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培養人際溝通與表達之能力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培養觀察及發現問題之能力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建立邏輯思考及客觀分析之能力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訓練團隊合作及統整資源之能力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對解決問題適時進行學習反思之能力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培養領導統御與使用科技之能力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培養具有職業道德之價值觀之能力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寫作、研究及創造之能力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時間、流程與進度掌握之能力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專題製作課程的特色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87624" y="1844824"/>
            <a:ext cx="5194920" cy="3340968"/>
          </a:xfrm>
        </p:spPr>
        <p:txBody>
          <a:bodyPr/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學生主動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小組分工合作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做中學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問題解決 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訓練表達能力 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專題製作需思考的問題</a:t>
            </a:r>
            <a:endParaRPr lang="zh-TW" altLang="en-US" sz="48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目標為幫助學習、提升求知動機、知識統整及運用、協同合作之達成。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學習動機、過程與結果的探討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兼顧銜接理論及實務之運用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專題製作之應然與實然 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遭遇之困難與思索解決方案 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研究、論文與課堂習作、實務運用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競賽、創意是否與專題製作原意衝突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形式、目的、內容、報告</a:t>
            </a: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檢討反思收穫為何？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專題製作流程圖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sz="5400" dirty="0" smtClean="0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專題製作規劃</a:t>
            </a:r>
            <a:endParaRPr lang="zh-TW" altLang="en-US" sz="54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40" y="1196752"/>
            <a:ext cx="8485264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930</Words>
  <Application>Microsoft Office PowerPoint</Application>
  <PresentationFormat>如螢幕大小 (4:3)</PresentationFormat>
  <Paragraphs>159</Paragraphs>
  <Slides>21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壁窗</vt:lpstr>
      <vt:lpstr>圖片</vt:lpstr>
      <vt:lpstr>專題製作課程導論</vt:lpstr>
      <vt:lpstr>專題製作教學目標</vt:lpstr>
      <vt:lpstr>專題製作課程理念</vt:lpstr>
      <vt:lpstr>專題製作的意義</vt:lpstr>
      <vt:lpstr>專題製作的核心能力</vt:lpstr>
      <vt:lpstr>專題製作課程的特色</vt:lpstr>
      <vt:lpstr>專題製作需思考的問題</vt:lpstr>
      <vt:lpstr>專題製作流程圖</vt:lpstr>
      <vt:lpstr>專題製作規劃</vt:lpstr>
      <vt:lpstr>投影片 10</vt:lpstr>
      <vt:lpstr>專題製作實施流程PIPE-A</vt:lpstr>
      <vt:lpstr>專題製作進度掌握</vt:lpstr>
      <vt:lpstr>專題製作進度掌握-教師端</vt:lpstr>
      <vt:lpstr>教師進度表範例</vt:lpstr>
      <vt:lpstr>專題製作進度掌握-學生端</vt:lpstr>
      <vt:lpstr>學生的週進度表 </vt:lpstr>
      <vt:lpstr>書面報告之評鑑標準-1</vt:lpstr>
      <vt:lpstr>書面報告之評鑑標準-2</vt:lpstr>
      <vt:lpstr>書面報告之評鑑標準-3</vt:lpstr>
      <vt:lpstr>書面報告之評鑑標準-4</vt:lpstr>
      <vt:lpstr>口頭報告之評鑑標準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專題製作課程導論</dc:title>
  <dc:creator>Administrator</dc:creator>
  <cp:lastModifiedBy>臺北市立松山高級工農職業學校</cp:lastModifiedBy>
  <cp:revision>22</cp:revision>
  <dcterms:created xsi:type="dcterms:W3CDTF">2014-09-19T13:57:37Z</dcterms:created>
  <dcterms:modified xsi:type="dcterms:W3CDTF">2014-09-23T01:09:26Z</dcterms:modified>
</cp:coreProperties>
</file>