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74" r:id="rId3"/>
    <p:sldId id="260" r:id="rId4"/>
    <p:sldId id="261" r:id="rId5"/>
    <p:sldId id="262" r:id="rId6"/>
    <p:sldId id="263" r:id="rId7"/>
    <p:sldId id="266" r:id="rId8"/>
    <p:sldId id="264" r:id="rId9"/>
    <p:sldId id="265" r:id="rId10"/>
    <p:sldId id="267" r:id="rId11"/>
    <p:sldId id="268" r:id="rId12"/>
    <p:sldId id="269" r:id="rId13"/>
    <p:sldId id="270" r:id="rId14"/>
    <p:sldId id="273" r:id="rId15"/>
  </p:sldIdLst>
  <p:sldSz cx="9144000" cy="6858000" type="screen4x3"/>
  <p:notesSz cx="6669088" cy="99187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839" autoAdjust="0"/>
  </p:normalViewPr>
  <p:slideViewPr>
    <p:cSldViewPr>
      <p:cViewPr varScale="1">
        <p:scale>
          <a:sx n="66" d="100"/>
          <a:sy n="66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22423C0-7592-4F06-A605-AB529266D125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4538"/>
            <a:ext cx="4957762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1700"/>
            <a:ext cx="5335588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D604AB3-6A77-41ED-BEAE-882BE0155D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A4CCE2-F33B-485E-A758-18B1EE17DDC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693434-F79B-4BFF-8F76-4C8F97EC5D77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10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FB5C95-1060-4E48-BB12-270B561BBE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253AE-4FF4-40E4-AAE3-7A25834AA3E0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7EDE2-3044-4617-919F-6B330AAF85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D7506-1105-4DB8-B96F-150603BCB74F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D93FC-8CA8-45DD-900C-BA4040FB44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1925C-3ED7-4B22-8370-6848058E567D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D7B2-BE49-4117-B9FF-C2FE2E61BD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53CD2-97E8-4571-B194-5E008856C1F1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2276F6-3812-41AB-8BD3-E9CFC6A79F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58F954-68D1-4E9F-A120-3A000D4B1977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6" name="投影片編號版面配置區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38CDD3-5E21-44BD-8641-E37211F3E4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頁尾版面配置區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07DA0C-94D0-4D58-9181-0DD3FCF1AAE9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8" name="投影片編號版面配置區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CF0A3F-9D15-44AB-94B5-EFD976EC53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60E39-DD2F-4AEA-96C8-5520B886D16A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133FC-CE66-4181-AC0A-B7501E35CD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B605F-C216-45BA-8464-36F382C5FD72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9ABC49-4D26-4C2F-8608-C1252CCBF6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5006E-3376-4F52-8463-9C25EBC89DE8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2243-05A5-4B57-92C3-130557A004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CD1E01-3262-46E3-A4D5-46BD9DF2BAC1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10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28426EA-45F8-40C6-99A0-6CF737402C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5D5C1A-D3E2-4225-BAFD-571A61969244}" type="datetimeFigureOut">
              <a:rPr lang="zh-TW" altLang="en-US"/>
              <a:pPr>
                <a:defRPr/>
              </a:pPr>
              <a:t>2015/9/21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B7EB3-2DAA-49A5-885A-A8B50D467E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698" r:id="rId6"/>
    <p:sldLayoutId id="2147483705" r:id="rId7"/>
    <p:sldLayoutId id="2147483699" r:id="rId8"/>
    <p:sldLayoutId id="2147483706" r:id="rId9"/>
    <p:sldLayoutId id="2147483700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  <a:ea typeface="微軟正黑體" pitchFamily="34" charset="-12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t.edu.tw/setnet/college/college.asp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learn.ctu.edu.tw/files/90-1003-17.php" TargetMode="External"/><Relationship Id="rId13" Type="http://schemas.openxmlformats.org/officeDocument/2006/relationships/hyperlink" Target="http://enroll.dyu.edu.tw/index721d.html?q=da" TargetMode="External"/><Relationship Id="rId18" Type="http://schemas.openxmlformats.org/officeDocument/2006/relationships/hyperlink" Target="http://aca.tmu.edu.tw/6dt2/news.php?Sn=228" TargetMode="External"/><Relationship Id="rId26" Type="http://schemas.openxmlformats.org/officeDocument/2006/relationships/hyperlink" Target="http://www.tf.edu.tw/News3.asp?ID=38" TargetMode="External"/><Relationship Id="rId3" Type="http://schemas.openxmlformats.org/officeDocument/2006/relationships/hyperlink" Target="http://ac.lit.edu.tw/files/13-1001-543.php?Lang=zh-tw" TargetMode="External"/><Relationship Id="rId21" Type="http://schemas.openxmlformats.org/officeDocument/2006/relationships/hyperlink" Target="http://www.lhu.edu.tw/f/f2_9.html" TargetMode="External"/><Relationship Id="rId34" Type="http://schemas.openxmlformats.org/officeDocument/2006/relationships/hyperlink" Target="http://www.iasec.fotech.edu.tw/" TargetMode="External"/><Relationship Id="rId7" Type="http://schemas.openxmlformats.org/officeDocument/2006/relationships/hyperlink" Target="http://main.ttc.edu.tw/ezfiles/0/1000/attach/40/pta_20334_8968373_84685.pdf" TargetMode="External"/><Relationship Id="rId12" Type="http://schemas.openxmlformats.org/officeDocument/2006/relationships/hyperlink" Target="http://www.nju.edu.tw/njpb/year4.aspx" TargetMode="External"/><Relationship Id="rId17" Type="http://schemas.openxmlformats.org/officeDocument/2006/relationships/hyperlink" Target="http://acadaff2.ncue.edu.tw/front/bin/ptdetail.phtml?Part=10403205632&amp;Rcg=1" TargetMode="External"/><Relationship Id="rId25" Type="http://schemas.openxmlformats.org/officeDocument/2006/relationships/hyperlink" Target="http://104.feu.edu.tw/left012.html" TargetMode="External"/><Relationship Id="rId33" Type="http://schemas.openxmlformats.org/officeDocument/2006/relationships/hyperlink" Target="http://enter.apic.edu.tw/enter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acad.w3.hwh.edu.tw/recruit/03indiv-2.htm" TargetMode="External"/><Relationship Id="rId20" Type="http://schemas.openxmlformats.org/officeDocument/2006/relationships/hyperlink" Target="http://cip.tnu.edu.tw:81/Tnit2/filectrl3/file_detail.asp?file_id=199665" TargetMode="External"/><Relationship Id="rId29" Type="http://schemas.openxmlformats.org/officeDocument/2006/relationships/hyperlink" Target="http://mail.twu.edu.tw/~admissions/individual/individual-1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dmission.ntou.edu.tw/info.aspx?v=1347" TargetMode="External"/><Relationship Id="rId11" Type="http://schemas.openxmlformats.org/officeDocument/2006/relationships/hyperlink" Target="http://aca.tht.edu.tw/files/11-1010-652.php" TargetMode="External"/><Relationship Id="rId24" Type="http://schemas.openxmlformats.org/officeDocument/2006/relationships/hyperlink" Target="http://rc.nkut.edu.tw/news/news.php?Sn=190" TargetMode="External"/><Relationship Id="rId32" Type="http://schemas.openxmlformats.org/officeDocument/2006/relationships/hyperlink" Target="http://info.stu.edu.tw/aca/irs/index.asp" TargetMode="External"/><Relationship Id="rId5" Type="http://schemas.openxmlformats.org/officeDocument/2006/relationships/hyperlink" Target="http://www.meiho.edu.tw/" TargetMode="External"/><Relationship Id="rId15" Type="http://schemas.openxmlformats.org/officeDocument/2006/relationships/hyperlink" Target="http://www.mdu.edu.tw/~dud/admission/index.html" TargetMode="External"/><Relationship Id="rId23" Type="http://schemas.openxmlformats.org/officeDocument/2006/relationships/hyperlink" Target="http://admissions.tsu.edu.tw/files/14-1031-5549,r94-1.php" TargetMode="External"/><Relationship Id="rId28" Type="http://schemas.openxmlformats.org/officeDocument/2006/relationships/hyperlink" Target="http://www.hwai.edu.tw/rd/pub/LIT_1.asp?ctyp=LITERATURE&amp;pcatid=0&amp;catid=4758&amp;ctxid=4774&amp;single=Y" TargetMode="External"/><Relationship Id="rId10" Type="http://schemas.openxmlformats.org/officeDocument/2006/relationships/hyperlink" Target="http://www.dahan.edu.tw/new/download/1040319-1.pdf" TargetMode="External"/><Relationship Id="rId19" Type="http://schemas.openxmlformats.org/officeDocument/2006/relationships/hyperlink" Target="http://campus.cc.wfu.edu.tw/enroll/Enroll/Layout/Layout.jsp?customerPage=/Enroll/DownLoad/2006/zhang-ai.htm" TargetMode="External"/><Relationship Id="rId31" Type="http://schemas.openxmlformats.org/officeDocument/2006/relationships/hyperlink" Target="http://netinfo.takming.edu.tw/tip/examsys/" TargetMode="External"/><Relationship Id="rId4" Type="http://schemas.openxmlformats.org/officeDocument/2006/relationships/hyperlink" Target="http://www.ccut.edu.tw/adminSection/front/showContent.asp?m_id=184&amp;site_id=admissionnew" TargetMode="External"/><Relationship Id="rId9" Type="http://schemas.openxmlformats.org/officeDocument/2006/relationships/hyperlink" Target="http://entry.ydu.edu.tw/admi_reg/university14.html" TargetMode="External"/><Relationship Id="rId14" Type="http://schemas.openxmlformats.org/officeDocument/2006/relationships/hyperlink" Target="http://admc.tcmt.edu.tw/files/14-1018-2923,r152-1.php" TargetMode="External"/><Relationship Id="rId22" Type="http://schemas.openxmlformats.org/officeDocument/2006/relationships/hyperlink" Target="http://www.admission.ukn.edu.tw/admission_graduate_programs-02.htm" TargetMode="External"/><Relationship Id="rId27" Type="http://schemas.openxmlformats.org/officeDocument/2006/relationships/hyperlink" Target="http://a15.tajen.edu.tw/files/15-1015-46513,c2606-1.php" TargetMode="External"/><Relationship Id="rId30" Type="http://schemas.openxmlformats.org/officeDocument/2006/relationships/hyperlink" Target="http://163.24.235.89/tzuweb/board/%E6%85%88%E6%83%A0%E9%86%AB%E5%B0%88_104%E8%BA%AB%E9%9A%9C%E7%94%9F%E7%8D%A8%E6%8B%9B%E7%B0%A1%E7%AB%A0.pdf" TargetMode="External"/><Relationship Id="rId35" Type="http://schemas.openxmlformats.org/officeDocument/2006/relationships/hyperlink" Target="http://admission2.nhu.edu.tw/admiss2/recruit.php?class=41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t.edu.tw/setnet/college/college.asp" TargetMode="External"/><Relationship Id="rId2" Type="http://schemas.openxmlformats.org/officeDocument/2006/relationships/hyperlink" Target="http://enable.ncu.edu.tw/index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m.tw/techreg/groupid_list102.html" TargetMode="External"/><Relationship Id="rId4" Type="http://schemas.openxmlformats.org/officeDocument/2006/relationships/hyperlink" Target="http://www.techadmi.edu.tw/searc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able.ncu.edu.tw/index.asp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357313" y="1643063"/>
            <a:ext cx="64770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資源班學生升大專院校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升學管道說明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1267" name="副標題 4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考試服務</a:t>
            </a:r>
          </a:p>
        </p:txBody>
      </p:sp>
      <p:sp>
        <p:nvSpPr>
          <p:cNvPr id="2048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TW" altLang="en-US" smtClean="0">
                <a:sym typeface="Wingdings 2" pitchFamily="18" charset="2"/>
              </a:rPr>
              <a:t>重要</a:t>
            </a:r>
            <a:r>
              <a:rPr lang="zh-TW" altLang="en-US" smtClean="0"/>
              <a:t>需先填寫考試服務申請表</a:t>
            </a:r>
            <a:r>
              <a:rPr lang="en-US" altLang="zh-TW" smtClean="0"/>
              <a:t>!!</a:t>
            </a:r>
            <a:endParaRPr lang="zh-TW" altLang="en-US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zh-TW" altLang="en-US" smtClean="0"/>
              <a:t>獨立考場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延長考試時間</a:t>
            </a:r>
            <a:r>
              <a:rPr lang="en-US" altLang="zh-TW" smtClean="0"/>
              <a:t>(20</a:t>
            </a:r>
            <a:r>
              <a:rPr lang="zh-TW" altLang="en-US" smtClean="0"/>
              <a:t>分鐘</a:t>
            </a:r>
            <a:r>
              <a:rPr lang="en-US" altLang="zh-TW" smtClean="0"/>
              <a:t>)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403350" y="1700213"/>
            <a:ext cx="64770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二、身心障礙獨招甄試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39750" y="4572000"/>
            <a:ext cx="6705600" cy="1198563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dirty="0"/>
              <a:t>相關</a:t>
            </a:r>
            <a:r>
              <a:rPr lang="zh-TW" altLang="en-US" dirty="0" smtClean="0"/>
              <a:t>網站</a:t>
            </a:r>
            <a:r>
              <a:rPr lang="en-US" altLang="zh-TW" dirty="0" smtClean="0"/>
              <a:t>:</a:t>
            </a:r>
            <a:r>
              <a:rPr lang="zh-TW" altLang="en-US" dirty="0" smtClean="0"/>
              <a:t>教育部特教通報網</a:t>
            </a:r>
            <a:r>
              <a:rPr lang="en-US" altLang="zh-TW" dirty="0" smtClean="0"/>
              <a:t>-</a:t>
            </a:r>
            <a:r>
              <a:rPr lang="zh-TW" altLang="en-US" dirty="0" smtClean="0"/>
              <a:t>升學資訊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TW" dirty="0">
                <a:hlinkClick r:id="rId2"/>
              </a:rPr>
              <a:t>https://www.set.edu.tw/setnet/college/college.asp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dirty="0" smtClean="0"/>
              <a:t>104</a:t>
            </a:r>
            <a:r>
              <a:rPr lang="zh-TW" altLang="en-US" dirty="0" smtClean="0"/>
              <a:t>學年</a:t>
            </a:r>
            <a:r>
              <a:rPr lang="zh-TW" altLang="en-US" dirty="0"/>
              <a:t>度大學校院辦理單獨招收身心障礙學生</a:t>
            </a:r>
            <a:r>
              <a:rPr lang="zh-TW" altLang="en-US" dirty="0" smtClean="0"/>
              <a:t>考試 </a:t>
            </a:r>
            <a:r>
              <a:rPr lang="en-US" altLang="zh-TW" dirty="0" smtClean="0"/>
              <a:t>33</a:t>
            </a:r>
            <a:r>
              <a:rPr lang="zh-TW" altLang="en-US" dirty="0" smtClean="0"/>
              <a:t>所</a:t>
            </a:r>
            <a:r>
              <a:rPr lang="zh-TW" altLang="en-US" dirty="0"/>
              <a:t>學校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57188" y="1857375"/>
          <a:ext cx="8572560" cy="4723171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5749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3" tooltip="104年辦理身障生獨招學校:黎明技術學院"/>
                        </a:rPr>
                        <a:t>黎明技術學院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4" tooltip="104年辦理身障生獨招學校:中州科技大學"/>
                        </a:rPr>
                        <a:t>中州科技大學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5" tooltip="104年辦理身障生獨招學校:美和科技大學"/>
                        </a:rPr>
                        <a:t>美和科技大學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6" tooltip="104年辦理身障生獨招學校:國立臺灣海洋大學"/>
                        </a:rPr>
                        <a:t>國立臺灣海洋大學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7" tooltip="104年辦理身障生獨招學校:大同技術學院"/>
                        </a:rPr>
                        <a:t>大同技術學院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5749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8" tooltip="104年辦理身障生獨招學校:建國科技大學"/>
                        </a:rPr>
                        <a:t>建國科技大學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9" tooltip="104年辦理身障生獨招學校:育達科技大學"/>
                        </a:rPr>
                        <a:t>育達科技大學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10" tooltip="104年辦理身障生獨招學校:大漢技術學院"/>
                        </a:rPr>
                        <a:t>大漢技術學院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11" tooltip="104年辦理身障生獨招學校:臺灣觀光學院"/>
                        </a:rPr>
                        <a:t>臺灣觀光學院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12" tooltip="104年辦理身障生獨招學校:南榮科技大學"/>
                        </a:rPr>
                        <a:t>南榮科技大學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5749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13" tooltip="104年辦理身障生獨招學校:大葉大學"/>
                        </a:rPr>
                        <a:t>大葉大學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14" tooltip="104年辦理身障生獨招學校:台北海洋技術學院"/>
                        </a:rPr>
                        <a:t>台北海洋技術學院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15" tooltip="104年辦理身障生獨招學校:明道大學"/>
                        </a:rPr>
                        <a:t>明道大學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16" tooltip="104年辦理身障生獨招學校:華夏科技大學"/>
                        </a:rPr>
                        <a:t>華夏科技大學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17" tooltip="104年辦理身障生獨招學校:國立彰化師範大學"/>
                        </a:rPr>
                        <a:t>國立彰化師範大學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5749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18" tooltip="104年辦理身障生獨招學校:臺北醫學大學"/>
                        </a:rPr>
                        <a:t>臺北醫學大學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19" tooltip="104年辦理身障生獨招學校:吳鳳科技大學"/>
                        </a:rPr>
                        <a:t>吳鳳科技大學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0" tooltip="104年辦理身障生獨招學校:東南科技大學"/>
                        </a:rPr>
                        <a:t>東南科技大學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1" tooltip="104年辦理身障生獨招學校:龍華科技大學"/>
                        </a:rPr>
                        <a:t>龍華科技大學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22" tooltip="104年辦理身障生獨招學校:康寧大學"/>
                        </a:rPr>
                        <a:t>康寧大學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5749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23" tooltip="104年辦理身障生獨招學校:台灣首府大學"/>
                        </a:rPr>
                        <a:t>台灣首府大學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4" tooltip="104年辦理身障生獨招學校:南開科技大學"/>
                        </a:rPr>
                        <a:t>南開科技大學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5" tooltip="104年辦理身障生獨招學校:遠東科技大學"/>
                        </a:rPr>
                        <a:t>遠東科技大學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6" tooltip="104年辦理身障生獨招學校:東方設計學院"/>
                        </a:rPr>
                        <a:t>東方設計學院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27" tooltip="104年辦理身障生獨招學校:大仁科技大學"/>
                        </a:rPr>
                        <a:t>大仁科技大學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9199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28" tooltip="104年辦理身障生獨招學校:中華醫事科技大學"/>
                        </a:rPr>
                        <a:t>中華醫事科技大學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29" tooltip="104年辦理身障生獨招學校:環球科技大學"/>
                        </a:rPr>
                        <a:t>環球科技大學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30" tooltip="104年辦理身障生獨招學校:慈惠醫護管理專科學校"/>
                        </a:rPr>
                        <a:t>慈惠醫護管理專科學校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solidFill>
                            <a:schemeClr val="tx1"/>
                          </a:solidFill>
                          <a:hlinkClick r:id="rId31" tooltip="104年辦理身障生獨招學校:德明財經科技大學"/>
                        </a:rPr>
                        <a:t>德明財經科技大學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hlinkClick r:id="rId32" tooltip="104年辦理身障生獨招學校:樹德科技大學"/>
                        </a:rPr>
                        <a:t>樹德科技大學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9199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33" tooltip="104年辦理身障生獨招學校:亞太創意技術學院"/>
                        </a:rPr>
                        <a:t>亞太創意技術學院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34" tooltip="104年辦理身障生獨招學校:和春技術學院"/>
                        </a:rPr>
                        <a:t>和春技術學院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strike="noStrike">
                          <a:solidFill>
                            <a:schemeClr val="tx1"/>
                          </a:solidFill>
                          <a:hlinkClick r:id="rId35" tooltip="104年辦理身障生獨招學校:南華大學"/>
                        </a:rPr>
                        <a:t>南華大學</a:t>
                      </a:r>
                      <a:endParaRPr lang="zh-TW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身障獨招考試說明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179388" y="1484313"/>
            <a:ext cx="8821737" cy="5257800"/>
          </a:xfrm>
        </p:spPr>
        <p:txBody>
          <a:bodyPr rtlCol="0">
            <a:noAutofit/>
          </a:bodyPr>
          <a:lstStyle/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報考資格：</a:t>
            </a:r>
            <a:r>
              <a:rPr lang="zh-TW" altLang="en-US" sz="2400" b="1" dirty="0" smtClean="0">
                <a:latin typeface="+mj-ea"/>
                <a:ea typeface="+mj-ea"/>
              </a:rPr>
              <a:t>領有身障手冊</a:t>
            </a:r>
            <a:r>
              <a:rPr lang="en-US" altLang="zh-TW" sz="2400" b="1" dirty="0" smtClean="0">
                <a:latin typeface="+mj-ea"/>
                <a:ea typeface="+mj-ea"/>
              </a:rPr>
              <a:t>(</a:t>
            </a:r>
            <a:r>
              <a:rPr lang="zh-TW" altLang="en-US" sz="2400" b="1" dirty="0" smtClean="0">
                <a:latin typeface="+mj-ea"/>
                <a:ea typeface="+mj-ea"/>
              </a:rPr>
              <a:t>身障證明</a:t>
            </a:r>
            <a:r>
              <a:rPr lang="en-US" altLang="zh-TW" sz="2400" b="1" dirty="0" smtClean="0">
                <a:latin typeface="+mj-ea"/>
                <a:ea typeface="+mj-ea"/>
              </a:rPr>
              <a:t>)</a:t>
            </a:r>
            <a:r>
              <a:rPr lang="zh-TW" altLang="en-US" sz="2400" b="1" dirty="0" smtClean="0">
                <a:latin typeface="+mj-ea"/>
                <a:ea typeface="+mj-ea"/>
              </a:rPr>
              <a:t>或鑑輔會鑑定證明</a:t>
            </a:r>
          </a:p>
          <a:p>
            <a:pPr lvl="1" eaLnBrk="1" fontAlgn="auto" hangingPunct="1">
              <a:buFont typeface="Wingdings 2" pitchFamily="18" charset="2"/>
              <a:buNone/>
              <a:defRPr/>
            </a:pPr>
            <a:r>
              <a:rPr lang="zh-TW" altLang="en-US" sz="2400" b="1" dirty="0" smtClean="0">
                <a:latin typeface="+mj-ea"/>
                <a:ea typeface="+mj-ea"/>
              </a:rPr>
              <a:t>   　　　　　 相關證明在報名截止前仍為有效期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報名時間：</a:t>
            </a:r>
            <a:r>
              <a:rPr lang="en-US" altLang="zh-TW" sz="2400" b="1" dirty="0" smtClean="0">
                <a:latin typeface="微軟正黑體" panose="020B0604030504040204" pitchFamily="34" charset="-120"/>
              </a:rPr>
              <a:t>5</a:t>
            </a:r>
            <a:r>
              <a:rPr lang="zh-TW" altLang="en-US" sz="2400" b="1" dirty="0" smtClean="0">
                <a:latin typeface="微軟正黑體" panose="020B0604030504040204" pitchFamily="34" charset="-120"/>
              </a:rPr>
              <a:t>月</a:t>
            </a: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評分依據：</a:t>
            </a:r>
            <a:r>
              <a:rPr lang="en-US" altLang="zh-TW" sz="2400" b="1" dirty="0" smtClean="0">
                <a:latin typeface="+mj-ea"/>
                <a:ea typeface="+mj-ea"/>
              </a:rPr>
              <a:t>1.</a:t>
            </a:r>
            <a:r>
              <a:rPr lang="zh-TW" altLang="en-US" sz="2400" b="1" dirty="0" smtClean="0">
                <a:latin typeface="+mj-ea"/>
                <a:ea typeface="+mj-ea"/>
              </a:rPr>
              <a:t>第一關：資料審查：歷年成績、自傳、履歷、 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lvl="1" eaLnBrk="1" fontAlgn="auto" hangingPunct="1">
              <a:buFont typeface="Wingdings 2" pitchFamily="18" charset="2"/>
              <a:buNone/>
              <a:defRPr/>
            </a:pPr>
            <a:r>
              <a:rPr lang="zh-TW" altLang="en-US" sz="2400" b="1" dirty="0" smtClean="0">
                <a:latin typeface="+mj-ea"/>
                <a:ea typeface="+mj-ea"/>
              </a:rPr>
              <a:t>                        讀書計畫、推薦函、證照、比賽獎項、作品集等。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lvl="1" eaLnBrk="1" fontAlgn="auto" hangingPunct="1">
              <a:buFont typeface="Wingdings 2" pitchFamily="18" charset="2"/>
              <a:buNone/>
              <a:defRPr/>
            </a:pPr>
            <a:r>
              <a:rPr lang="en-US" altLang="zh-TW" sz="2400" b="1" dirty="0" smtClean="0">
                <a:latin typeface="+mj-ea"/>
                <a:ea typeface="+mj-ea"/>
              </a:rPr>
              <a:t> </a:t>
            </a:r>
            <a:r>
              <a:rPr lang="zh-TW" altLang="en-US" sz="2400" b="1" dirty="0" smtClean="0">
                <a:latin typeface="+mj-ea"/>
                <a:ea typeface="+mj-ea"/>
              </a:rPr>
              <a:t>  </a:t>
            </a:r>
            <a:r>
              <a:rPr lang="en-US" altLang="zh-TW" sz="2400" b="1" dirty="0" smtClean="0">
                <a:latin typeface="+mj-ea"/>
                <a:ea typeface="+mj-ea"/>
              </a:rPr>
              <a:t>  </a:t>
            </a:r>
            <a:r>
              <a:rPr lang="zh-TW" altLang="en-US" sz="2400" b="1" dirty="0" smtClean="0">
                <a:latin typeface="+mj-ea"/>
                <a:ea typeface="+mj-ea"/>
              </a:rPr>
              <a:t>                  </a:t>
            </a:r>
            <a:r>
              <a:rPr lang="en-US" altLang="zh-TW" sz="2400" b="1" dirty="0" smtClean="0">
                <a:latin typeface="+mj-ea"/>
                <a:ea typeface="+mj-ea"/>
              </a:rPr>
              <a:t>2.</a:t>
            </a:r>
            <a:r>
              <a:rPr lang="zh-TW" altLang="en-US" sz="2400" b="1" dirty="0" smtClean="0">
                <a:latin typeface="+mj-ea"/>
                <a:ea typeface="+mj-ea"/>
              </a:rPr>
              <a:t>第二關：面試</a:t>
            </a: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面試時間：</a:t>
            </a:r>
            <a:r>
              <a:rPr lang="en-US" altLang="zh-TW" sz="2400" b="1" dirty="0" smtClean="0">
                <a:latin typeface="+mn-ea"/>
              </a:rPr>
              <a:t> </a:t>
            </a:r>
            <a:r>
              <a:rPr lang="zh-TW" altLang="en-US" sz="2400" b="1" dirty="0" smtClean="0">
                <a:latin typeface="+mn-ea"/>
              </a:rPr>
              <a:t>上屆為</a:t>
            </a:r>
            <a:r>
              <a:rPr lang="en-US" altLang="zh-TW" sz="2400" b="1" dirty="0" smtClean="0">
                <a:latin typeface="+mn-ea"/>
              </a:rPr>
              <a:t>5.16</a:t>
            </a: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放榜</a:t>
            </a:r>
            <a:r>
              <a:rPr lang="zh-TW" altLang="en-US" sz="2400" b="1" dirty="0" smtClean="0">
                <a:latin typeface="+mn-ea"/>
              </a:rPr>
              <a:t>：上屆為</a:t>
            </a:r>
            <a:r>
              <a:rPr lang="en-US" altLang="zh-TW" sz="2400" b="1" dirty="0" smtClean="0">
                <a:latin typeface="+mn-ea"/>
              </a:rPr>
              <a:t>5.19</a:t>
            </a: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報到</a:t>
            </a:r>
            <a:r>
              <a:rPr lang="zh-TW" altLang="en-US" sz="2400" b="1" dirty="0" smtClean="0">
                <a:latin typeface="+mn-ea"/>
              </a:rPr>
              <a:t>：上屆為</a:t>
            </a:r>
            <a:r>
              <a:rPr lang="en-US" altLang="zh-TW" sz="2400" b="1" dirty="0" smtClean="0">
                <a:latin typeface="+mn-ea"/>
              </a:rPr>
              <a:t>5.27</a:t>
            </a:r>
          </a:p>
          <a:p>
            <a:pPr lvl="1" eaLnBrk="1" fontAlgn="auto" hangingPunct="1">
              <a:buFont typeface="Wingdings 2" charset="2"/>
              <a:buChar char=""/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注意事項：</a:t>
            </a:r>
            <a:r>
              <a:rPr lang="zh-TW" altLang="en-US" sz="2400" b="1" dirty="0" smtClean="0">
                <a:latin typeface="+mn-ea"/>
              </a:rPr>
              <a:t>各校面試皆為同一天，僅有少部分不須面試</a:t>
            </a:r>
            <a:endParaRPr lang="zh-TW" altLang="en-US" sz="24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參考資料</a:t>
            </a:r>
          </a:p>
        </p:txBody>
      </p:sp>
      <p:sp>
        <p:nvSpPr>
          <p:cNvPr id="3" name="副標題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/>
              <a:t>身心障礙升學大專校院甄試委員會</a:t>
            </a:r>
            <a:r>
              <a:rPr lang="en-US" altLang="zh-TW" sz="2800" dirty="0" smtClean="0">
                <a:hlinkClick r:id="rId2"/>
              </a:rPr>
              <a:t> http://enable.ncu.edu.tw/index.asp</a:t>
            </a: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/>
              <a:t>身心障礙獨招甄試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特教通報網</a:t>
            </a:r>
            <a:r>
              <a:rPr lang="en-US" altLang="zh-TW" sz="2800" dirty="0" smtClean="0"/>
              <a:t>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2800" dirty="0" smtClean="0">
                <a:hlinkClick r:id="rId3"/>
              </a:rPr>
              <a:t> </a:t>
            </a:r>
            <a:r>
              <a:rPr lang="en-US" altLang="zh-TW" sz="2800" dirty="0" smtClean="0">
                <a:hlinkClick r:id="rId3"/>
              </a:rPr>
              <a:t>https://www.set.edu.tw/setnet/college/college.asp</a:t>
            </a: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/>
              <a:t>技訊網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各種招生管道介紹</a:t>
            </a:r>
            <a:r>
              <a:rPr lang="en-US" altLang="zh-TW" sz="2800" dirty="0" smtClean="0"/>
              <a:t>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hlinkClick r:id="rId4"/>
              </a:rPr>
              <a:t>http://www.techadmi.edu.tw/search/</a:t>
            </a:r>
            <a:endParaRPr 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TW" sz="2800" dirty="0" smtClean="0"/>
              <a:t>103</a:t>
            </a:r>
            <a:r>
              <a:rPr lang="zh-TW" altLang="en-US" sz="2800" dirty="0" smtClean="0"/>
              <a:t>年四技二專統測登記分發各群組錄取分數</a:t>
            </a: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hlinkClick r:id="rId5"/>
              </a:rPr>
              <a:t>http://www.com.tw/techreg/groupid_list102.html</a:t>
            </a:r>
            <a:endParaRPr lang="zh-TW" alt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/>
          <a:srcRect l="31055" t="24414" r="24414" b="13084"/>
          <a:stretch>
            <a:fillRect/>
          </a:stretch>
        </p:blipFill>
        <p:spPr bwMode="auto">
          <a:xfrm>
            <a:off x="857250" y="500063"/>
            <a:ext cx="7143750" cy="601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資源班學生的升學管道</a:t>
            </a:r>
          </a:p>
        </p:txBody>
      </p:sp>
      <p:sp>
        <p:nvSpPr>
          <p:cNvPr id="13315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TW" altLang="en-US" smtClean="0"/>
              <a:t>統一入學測驗</a:t>
            </a:r>
            <a:r>
              <a:rPr lang="en-US" altLang="zh-TW" smtClean="0"/>
              <a:t>(</a:t>
            </a:r>
            <a:r>
              <a:rPr lang="zh-TW" altLang="en-US" smtClean="0"/>
              <a:t>簡稱統測</a:t>
            </a:r>
            <a:r>
              <a:rPr lang="en-US" altLang="zh-TW" smtClean="0"/>
              <a:t>)</a:t>
            </a:r>
            <a:r>
              <a:rPr lang="zh-TW" altLang="en-US" smtClean="0"/>
              <a:t>，和一般學生相同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產學合作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身心障礙生升學大專校院甄試</a:t>
            </a:r>
            <a:endParaRPr lang="en-US" altLang="zh-TW" smtClean="0"/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/>
              <a:t>   </a:t>
            </a:r>
            <a:r>
              <a:rPr lang="en-US" altLang="zh-TW" smtClean="0"/>
              <a:t>(</a:t>
            </a:r>
            <a:r>
              <a:rPr lang="zh-TW" altLang="en-US" smtClean="0"/>
              <a:t>簡稱身障聯招甄試</a:t>
            </a:r>
            <a:r>
              <a:rPr lang="en-US" altLang="zh-TW" smtClean="0"/>
              <a:t>)</a:t>
            </a:r>
          </a:p>
          <a:p>
            <a:pPr eaLnBrk="1" hangingPunct="1"/>
            <a:r>
              <a:rPr lang="zh-TW" altLang="en-US" smtClean="0"/>
              <a:t>身心障礙獨招甄試</a:t>
            </a:r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sp>
        <p:nvSpPr>
          <p:cNvPr id="4" name="圓角矩形圖說文字 3"/>
          <p:cNvSpPr/>
          <p:nvPr/>
        </p:nvSpPr>
        <p:spPr>
          <a:xfrm>
            <a:off x="6500813" y="2571750"/>
            <a:ext cx="2357437" cy="785813"/>
          </a:xfrm>
          <a:prstGeom prst="wedgeRoundRectCallout">
            <a:avLst>
              <a:gd name="adj1" fmla="val -55378"/>
              <a:gd name="adj2" fmla="val 78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2">
                    <a:lumMod val="50000"/>
                  </a:schemeClr>
                </a:solidFill>
              </a:rPr>
              <a:t>只有身障生才能報考的考試</a:t>
            </a:r>
            <a:r>
              <a:rPr kumimoji="0" lang="en-US" altLang="zh-TW" b="1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kumimoji="0" lang="zh-TW" alt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右大括弧 4"/>
          <p:cNvSpPr/>
          <p:nvPr/>
        </p:nvSpPr>
        <p:spPr>
          <a:xfrm>
            <a:off x="5929313" y="2786063"/>
            <a:ext cx="428625" cy="1285875"/>
          </a:xfrm>
          <a:prstGeom prst="rightBrac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統測與身障聯招的考試規定</a:t>
            </a:r>
          </a:p>
        </p:txBody>
      </p:sp>
      <p:sp>
        <p:nvSpPr>
          <p:cNvPr id="14339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TW" altLang="en-US" smtClean="0"/>
              <a:t>方式</a:t>
            </a:r>
            <a:r>
              <a:rPr lang="en-US" altLang="zh-TW" smtClean="0"/>
              <a:t>:</a:t>
            </a:r>
            <a:r>
              <a:rPr lang="zh-TW" altLang="en-US" smtClean="0"/>
              <a:t>就只有一種</a:t>
            </a:r>
            <a:r>
              <a:rPr lang="en-US" altLang="zh-TW" smtClean="0"/>
              <a:t>---</a:t>
            </a:r>
            <a:r>
              <a:rPr lang="zh-TW" altLang="en-US" sz="7200" smtClean="0"/>
              <a:t>考試</a:t>
            </a:r>
            <a:r>
              <a:rPr lang="en-US" altLang="zh-TW" sz="7200" smtClean="0"/>
              <a:t>!!</a:t>
            </a:r>
          </a:p>
          <a:p>
            <a:pPr eaLnBrk="1" hangingPunct="1"/>
            <a:r>
              <a:rPr lang="zh-TW" altLang="en-US" sz="2800" smtClean="0"/>
              <a:t>分數</a:t>
            </a:r>
            <a:r>
              <a:rPr lang="en-US" altLang="zh-TW" sz="2800" smtClean="0"/>
              <a:t>:</a:t>
            </a:r>
            <a:r>
              <a:rPr lang="zh-TW" altLang="en-US" sz="2800" smtClean="0"/>
              <a:t>沒有加分</a:t>
            </a:r>
            <a:endParaRPr lang="en-US" altLang="zh-TW" sz="2800" smtClean="0"/>
          </a:p>
          <a:p>
            <a:pPr eaLnBrk="1" hangingPunct="1"/>
            <a:r>
              <a:rPr lang="zh-TW" altLang="en-US" sz="2800" smtClean="0"/>
              <a:t>名額</a:t>
            </a:r>
            <a:r>
              <a:rPr lang="en-US" altLang="zh-TW" sz="2800" smtClean="0"/>
              <a:t>:</a:t>
            </a:r>
            <a:r>
              <a:rPr lang="zh-TW" altLang="en-US" sz="2800" smtClean="0"/>
              <a:t>各校自行開缺，沒有外加的保障名額</a:t>
            </a:r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zh-TW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500063" y="1000125"/>
            <a:ext cx="8215312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一、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104</a:t>
            </a:r>
            <a:r>
              <a:rPr lang="zh-TW" altLang="en-US" dirty="0" smtClean="0"/>
              <a:t>年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身心障礙生升大專院校甄試說明</a:t>
            </a:r>
            <a:endParaRPr lang="zh-TW" altLang="en-US" dirty="0"/>
          </a:p>
        </p:txBody>
      </p:sp>
      <p:sp>
        <p:nvSpPr>
          <p:cNvPr id="15363" name="副標題 6"/>
          <p:cNvSpPr>
            <a:spLocks noGrp="1"/>
          </p:cNvSpPr>
          <p:nvPr>
            <p:ph type="subTitle" idx="1"/>
          </p:nvPr>
        </p:nvSpPr>
        <p:spPr>
          <a:xfrm>
            <a:off x="500063" y="4429125"/>
            <a:ext cx="6705600" cy="6858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zh-TW" altLang="en-US" sz="3200" smtClean="0"/>
              <a:t>相關網站</a:t>
            </a:r>
            <a:r>
              <a:rPr lang="en-US" altLang="zh-TW" sz="3200" smtClean="0"/>
              <a:t>:</a:t>
            </a:r>
            <a:r>
              <a:rPr lang="zh-TW" altLang="en-US" sz="3200" smtClean="0"/>
              <a:t>身心障礙升學大專校院甄試委員會</a:t>
            </a:r>
            <a:endParaRPr lang="en-US" altLang="zh-TW" sz="3200" smtClean="0"/>
          </a:p>
          <a:p>
            <a:pPr eaLnBrk="1" hangingPunct="1">
              <a:defRPr/>
            </a:pPr>
            <a:r>
              <a:rPr lang="en-US" altLang="zh-TW" sz="3200" smtClean="0">
                <a:hlinkClick r:id="rId2"/>
              </a:rPr>
              <a:t> http://enable.ncu.edu.tw/index.asp</a:t>
            </a:r>
            <a:endParaRPr lang="zh-TW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報名資格與條件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具身心障礙手冊</a:t>
            </a:r>
            <a:r>
              <a:rPr lang="en-US" altLang="zh-TW" dirty="0" smtClean="0"/>
              <a:t>(</a:t>
            </a:r>
            <a:r>
              <a:rPr lang="zh-TW" altLang="en-US" dirty="0" smtClean="0"/>
              <a:t>證明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、鑑輔會證明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招生類別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視障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聽障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腦性麻痺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自閉症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學習障礙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其他障礙</a:t>
            </a:r>
            <a:endParaRPr lang="en-US" altLang="zh-TW" dirty="0" smtClean="0"/>
          </a:p>
          <a:p>
            <a:pPr lvl="2" eaLnBrk="1" hangingPunct="1"/>
            <a:r>
              <a:rPr lang="zh-TW" altLang="en-US" dirty="0" smtClean="0"/>
              <a:t>情障、身體病弱、肢體障礙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考試時程</a:t>
            </a:r>
            <a:r>
              <a:rPr lang="en-US" altLang="zh-TW" smtClean="0"/>
              <a:t>~</a:t>
            </a:r>
            <a:r>
              <a:rPr lang="zh-TW" altLang="en-US" smtClean="0"/>
              <a:t>以去年度為例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95288" y="1643063"/>
          <a:ext cx="8462992" cy="463759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003600"/>
                <a:gridCol w="2330251"/>
                <a:gridCol w="4129141"/>
              </a:tblGrid>
              <a:tr h="324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項目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去年度時間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備註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4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發售簡章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Times New Roman"/>
                          <a:ea typeface="新細明體"/>
                        </a:rPr>
                        <a:t>103.11.28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與個管老師</a:t>
                      </a:r>
                      <a:r>
                        <a:rPr lang="zh-TW" sz="2000" kern="100" dirty="0" smtClean="0"/>
                        <a:t>討論</a:t>
                      </a:r>
                      <a:r>
                        <a:rPr lang="zh-TW" sz="2000" kern="100" dirty="0"/>
                        <a:t>志願序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網路報名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Times New Roman"/>
                          <a:ea typeface="新細明體"/>
                        </a:rPr>
                        <a:t>103.12.22-103.12.29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由家長與學生自行上網報名</a:t>
                      </a:r>
                      <a:endParaRPr lang="en-US" altLang="zh-TW" sz="2000" kern="100" dirty="0" smtClean="0"/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latin typeface="Times New Roman"/>
                          <a:ea typeface="新細明體"/>
                        </a:rPr>
                        <a:t>郵寄報名資料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Times New Roman"/>
                          <a:ea typeface="新細明體"/>
                        </a:rPr>
                        <a:t>103.12.30</a:t>
                      </a:r>
                      <a:r>
                        <a:rPr lang="zh-TW" altLang="en-US" sz="2000" kern="100" dirty="0" smtClean="0">
                          <a:latin typeface="Times New Roman"/>
                          <a:ea typeface="新細明體"/>
                        </a:rPr>
                        <a:t>前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latin typeface="Times New Roman"/>
                          <a:ea typeface="新細明體"/>
                        </a:rPr>
                        <a:t>寄完紙本才算完成報名手續唷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solidFill>
                            <a:srgbClr val="FF0000"/>
                          </a:solidFill>
                        </a:rPr>
                        <a:t>學</a:t>
                      </a:r>
                      <a:r>
                        <a:rPr lang="zh-TW" altLang="en-US" sz="2000" b="1" kern="100" dirty="0" smtClean="0">
                          <a:solidFill>
                            <a:srgbClr val="FF0000"/>
                          </a:solidFill>
                        </a:rPr>
                        <a:t>術</a:t>
                      </a:r>
                      <a:r>
                        <a:rPr lang="zh-TW" sz="2000" b="1" kern="100" dirty="0" smtClean="0">
                          <a:solidFill>
                            <a:srgbClr val="FF0000"/>
                          </a:solidFill>
                        </a:rPr>
                        <a:t>科</a:t>
                      </a:r>
                      <a:r>
                        <a:rPr lang="zh-TW" sz="2000" b="1" kern="100" dirty="0">
                          <a:solidFill>
                            <a:srgbClr val="FF0000"/>
                          </a:solidFill>
                        </a:rPr>
                        <a:t>考試</a:t>
                      </a:r>
                      <a:endParaRPr lang="zh-TW" sz="2000" b="1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US" altLang="zh-TW" sz="2000" kern="1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104.3/20-22</a:t>
                      </a:r>
                      <a:endParaRPr kumimoji="0" lang="zh-TW" sz="2000" kern="1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kern="100" dirty="0"/>
                        <a:t>分北中南三個考區</a:t>
                      </a:r>
                      <a:r>
                        <a:rPr lang="zh-TW" sz="2000" kern="100" dirty="0" smtClean="0"/>
                        <a:t>。</a:t>
                      </a:r>
                      <a:r>
                        <a:rPr lang="en-US" altLang="zh-TW" sz="2000" kern="100" dirty="0" smtClean="0">
                          <a:latin typeface="Times New Roman"/>
                          <a:ea typeface="+mn-ea"/>
                        </a:rPr>
                        <a:t>3/24</a:t>
                      </a:r>
                      <a:r>
                        <a:rPr lang="zh-TW" altLang="en-US" sz="2000" kern="100" dirty="0" smtClean="0">
                          <a:latin typeface="Times New Roman"/>
                          <a:ea typeface="+mn-ea"/>
                        </a:rPr>
                        <a:t>公告答案</a:t>
                      </a:r>
                      <a:endParaRPr lang="zh-TW" altLang="zh-TW" sz="2000" kern="100" dirty="0" smtClean="0">
                        <a:latin typeface="Times New Roman"/>
                        <a:ea typeface="+mn-ea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latin typeface="Times New Roman"/>
                          <a:ea typeface="新細明體"/>
                        </a:rPr>
                        <a:t>考生網路</a:t>
                      </a:r>
                      <a:endParaRPr lang="en-US" altLang="zh-TW" sz="2000" b="1" kern="100" dirty="0" smtClean="0"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latin typeface="Times New Roman"/>
                          <a:ea typeface="新細明體"/>
                        </a:rPr>
                        <a:t>選填志願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US" altLang="zh-TW" sz="2000" kern="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103.4/30-5/5</a:t>
                      </a:r>
                      <a:endParaRPr kumimoji="0" lang="zh-TW" sz="2000" kern="1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latin typeface="Times New Roman"/>
                          <a:ea typeface="新細明體"/>
                        </a:rPr>
                        <a:t>請家長與學生自行上網填志願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統測考試</a:t>
                      </a:r>
                      <a:endParaRPr lang="zh-TW" sz="2000" b="1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US" altLang="zh-TW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103.5/3-4</a:t>
                      </a:r>
                      <a:endParaRPr kumimoji="0" lang="zh-TW" sz="2000" kern="1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統測務必參加應考</a:t>
                      </a:r>
                      <a:endParaRPr lang="zh-TW" altLang="en-US" dirty="0"/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/>
                        <a:t>放</a:t>
                      </a:r>
                      <a:r>
                        <a:rPr lang="zh-TW" sz="2000" b="1" kern="100" dirty="0"/>
                        <a:t>榜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Times New Roman"/>
                          <a:ea typeface="新細明體"/>
                        </a:rPr>
                        <a:t>104.5.13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通知錄取者，須</a:t>
                      </a:r>
                      <a:r>
                        <a:rPr lang="zh-TW" sz="2000" kern="100" dirty="0" smtClean="0"/>
                        <a:t>完成</a:t>
                      </a:r>
                      <a:r>
                        <a:rPr lang="zh-TW" altLang="en-US" sz="2000" kern="100" dirty="0" smtClean="0"/>
                        <a:t>各校規定的</a:t>
                      </a:r>
                      <a:r>
                        <a:rPr lang="zh-TW" sz="2000" kern="100" dirty="0" smtClean="0"/>
                        <a:t>報到</a:t>
                      </a:r>
                      <a:r>
                        <a:rPr lang="zh-TW" sz="2000" kern="100" dirty="0"/>
                        <a:t>手續。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統測成績公告</a:t>
                      </a:r>
                      <a:endParaRPr lang="zh-TW" sz="2000" b="1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US" altLang="zh-TW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103.5.20</a:t>
                      </a:r>
                      <a:endParaRPr kumimoji="0" lang="zh-TW" sz="2000" kern="1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4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/>
                        <a:t>聲明放棄</a:t>
                      </a:r>
                      <a:endParaRPr lang="zh-TW" sz="2000" b="1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Times New Roman"/>
                          <a:ea typeface="新細明體"/>
                        </a:rPr>
                        <a:t>103.5.26</a:t>
                      </a:r>
                      <a:r>
                        <a:rPr lang="zh-TW" altLang="en-US" sz="2000" kern="100" dirty="0" smtClean="0">
                          <a:latin typeface="Times New Roman"/>
                          <a:ea typeface="新細明體"/>
                        </a:rPr>
                        <a:t>前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統</a:t>
                      </a:r>
                      <a:r>
                        <a:rPr lang="zh-TW" sz="2000" kern="100" dirty="0"/>
                        <a:t>測成績</a:t>
                      </a:r>
                      <a:r>
                        <a:rPr lang="zh-TW" sz="2000" kern="100" dirty="0" smtClean="0"/>
                        <a:t>公布</a:t>
                      </a:r>
                      <a:r>
                        <a:rPr lang="zh-TW" altLang="en-US" sz="2000" kern="100" dirty="0" smtClean="0"/>
                        <a:t>後</a:t>
                      </a:r>
                      <a:r>
                        <a:rPr lang="zh-TW" sz="2000" kern="100" dirty="0" smtClean="0"/>
                        <a:t>，</a:t>
                      </a:r>
                      <a:r>
                        <a:rPr lang="zh-TW" sz="2000" kern="100" dirty="0"/>
                        <a:t>需</a:t>
                      </a:r>
                      <a:r>
                        <a:rPr lang="zh-TW" sz="2000" b="1" kern="100" dirty="0">
                          <a:solidFill>
                            <a:srgbClr val="FF0000"/>
                          </a:solidFill>
                        </a:rPr>
                        <a:t>決定前往報到或放棄錄取資格</a:t>
                      </a:r>
                      <a:r>
                        <a:rPr lang="zh-TW" sz="2000" kern="100" dirty="0"/>
                        <a:t>，若無聲明放棄，則無法報名四技二專登記分發。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考試科目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323850" y="1125538"/>
          <a:ext cx="8496944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893208"/>
                <a:gridCol w="2283256"/>
                <a:gridCol w="295232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共同科目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專業科目一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專業科目二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電機電子群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電機類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國文</a:t>
                      </a:r>
                      <a:r>
                        <a:rPr lang="zh-TW" altLang="en-US" baseline="0" dirty="0" smtClean="0"/>
                        <a:t> </a:t>
                      </a:r>
                      <a:r>
                        <a:rPr lang="zh-TW" altLang="en-US" dirty="0" smtClean="0"/>
                        <a:t>英文 數學</a:t>
                      </a:r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電子學、基本電學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電工機械、電子學實習、基本電學實習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電機電子群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資電類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C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電子學、基本電學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數位邏輯、數位邏輯實習、電子學實習、計算機概論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機械群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C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機件原理、機械力學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機械製造、機械基礎實習、製圖實習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動力機械群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C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應用力學、引擎原理及實習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電工概論與實習、電子概論與實習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化工群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C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普通化學、普通化學實驗、分析化學、分析化學實驗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化工原理</a:t>
                      </a:r>
                      <a:endParaRPr kumimoji="0" lang="en-US" altLang="zh-TW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基礎化工、化工裝置</a:t>
                      </a:r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食品群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B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食品加工、食品加工實習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食品化學與分析、食品化學與分析實習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農業群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國文 英文 數學</a:t>
                      </a:r>
                      <a:r>
                        <a:rPr lang="en-US" altLang="zh-TW" dirty="0" smtClean="0"/>
                        <a:t>B</a:t>
                      </a:r>
                      <a:endParaRPr lang="zh-TW" altLang="en-US" dirty="0" smtClean="0"/>
                    </a:p>
                    <a:p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農業概論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基礎生物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招生學校、科系及名額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zh-TW" altLang="en-US" smtClean="0"/>
              <a:t>可先參閱</a:t>
            </a:r>
            <a:r>
              <a:rPr lang="en-US" altLang="zh-TW" smtClean="0"/>
              <a:t>104</a:t>
            </a:r>
            <a:r>
              <a:rPr lang="zh-TW" altLang="en-US" smtClean="0"/>
              <a:t>年簡章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國立私立學校皆有開缺，但私立招生校系較多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各系缺額大約</a:t>
            </a:r>
            <a:r>
              <a:rPr lang="en-US" altLang="zh-TW" smtClean="0"/>
              <a:t>1~3</a:t>
            </a:r>
            <a:r>
              <a:rPr lang="zh-TW" altLang="en-US" smtClean="0"/>
              <a:t>名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一人可填</a:t>
            </a:r>
            <a:r>
              <a:rPr lang="en-US" altLang="zh-TW" smtClean="0">
                <a:solidFill>
                  <a:srgbClr val="FF0000"/>
                </a:solidFill>
              </a:rPr>
              <a:t>72</a:t>
            </a:r>
            <a:r>
              <a:rPr lang="zh-TW" altLang="en-US" smtClean="0">
                <a:solidFill>
                  <a:srgbClr val="FF0000"/>
                </a:solidFill>
              </a:rPr>
              <a:t>個</a:t>
            </a:r>
            <a:r>
              <a:rPr lang="zh-TW" altLang="en-US" smtClean="0"/>
              <a:t>志願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中庸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728</TotalTime>
  <Words>736</Words>
  <Application>Microsoft Office PowerPoint</Application>
  <PresentationFormat>如螢幕大小 (4:3)</PresentationFormat>
  <Paragraphs>164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中庸</vt:lpstr>
      <vt:lpstr>資源班學生升大專院校 升學管道說明 </vt:lpstr>
      <vt:lpstr>投影片 2</vt:lpstr>
      <vt:lpstr>資源班學生的升學管道</vt:lpstr>
      <vt:lpstr>統測與身障聯招的考試規定</vt:lpstr>
      <vt:lpstr>一、 104年 身心障礙生升大專院校甄試說明</vt:lpstr>
      <vt:lpstr>報名資格與條件</vt:lpstr>
      <vt:lpstr>考試時程~以去年度為例</vt:lpstr>
      <vt:lpstr>考試科目</vt:lpstr>
      <vt:lpstr>招生學校、科系及名額</vt:lpstr>
      <vt:lpstr>考試服務</vt:lpstr>
      <vt:lpstr>二、身心障礙獨招甄試</vt:lpstr>
      <vt:lpstr>104學年度大學校院辦理單獨招收身心障礙學生考試 33所學校</vt:lpstr>
      <vt:lpstr>身障獨招考試說明</vt:lpstr>
      <vt:lpstr>參考資料</vt:lpstr>
    </vt:vector>
  </TitlesOfParts>
  <Company>888TIGER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松山工農102學年度第一學期 資源班親師座談會</dc:title>
  <dc:creator>SAIHS</dc:creator>
  <cp:lastModifiedBy>user</cp:lastModifiedBy>
  <cp:revision>69</cp:revision>
  <dcterms:created xsi:type="dcterms:W3CDTF">2013-09-11T06:53:14Z</dcterms:created>
  <dcterms:modified xsi:type="dcterms:W3CDTF">2015-09-21T04:39:38Z</dcterms:modified>
</cp:coreProperties>
</file>